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Override3.xml" ContentType="application/vnd.openxmlformats-officedocument.themeOverride+xml"/>
  <Override PartName="/ppt/theme/themeOverride4.xml" ContentType="application/vnd.openxmlformats-officedocument.themeOverride+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Override PartName="/ppt/charts/chart3.xml" ContentType="application/vnd.openxmlformats-officedocument.drawingml.chart+xml"/>
  <Override PartName="/ppt/charts/chart4.xml" ContentType="application/vnd.openxmlformats-officedocument.drawingml.char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23"/>
  </p:notesMasterIdLst>
  <p:sldIdLst>
    <p:sldId id="256" r:id="rId2"/>
    <p:sldId id="257" r:id="rId3"/>
    <p:sldId id="284" r:id="rId4"/>
    <p:sldId id="258" r:id="rId5"/>
    <p:sldId id="268" r:id="rId6"/>
    <p:sldId id="269" r:id="rId7"/>
    <p:sldId id="272" r:id="rId8"/>
    <p:sldId id="273" r:id="rId9"/>
    <p:sldId id="259" r:id="rId10"/>
    <p:sldId id="279" r:id="rId11"/>
    <p:sldId id="280" r:id="rId12"/>
    <p:sldId id="286" r:id="rId13"/>
    <p:sldId id="287" r:id="rId14"/>
    <p:sldId id="274" r:id="rId15"/>
    <p:sldId id="275" r:id="rId16"/>
    <p:sldId id="276" r:id="rId17"/>
    <p:sldId id="281" r:id="rId18"/>
    <p:sldId id="277" r:id="rId19"/>
    <p:sldId id="282" r:id="rId20"/>
    <p:sldId id="278" r:id="rId21"/>
    <p:sldId id="267" r:id="rId22"/>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7D4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4" d="100"/>
          <a:sy n="84" d="100"/>
        </p:scale>
        <p:origin x="-1152" y="-78"/>
      </p:cViewPr>
      <p:guideLst>
        <p:guide orient="horz" pos="2160"/>
        <p:guide pos="2880"/>
      </p:guideLst>
    </p:cSldViewPr>
  </p:slideViewPr>
  <p:notesTextViewPr>
    <p:cViewPr>
      <p:scale>
        <a:sx n="100" d="100"/>
        <a:sy n="100" d="100"/>
      </p:scale>
      <p:origin x="0" y="0"/>
    </p:cViewPr>
  </p:notesTextViewPr>
  <p:notesViewPr>
    <p:cSldViewPr>
      <p:cViewPr varScale="1">
        <p:scale>
          <a:sx n="67" d="100"/>
          <a:sy n="67" d="100"/>
        </p:scale>
        <p:origin x="-3360" y="-108"/>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4.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zh-CN"/>
  <c:clrMapOvr bg1="lt1" tx1="dk1" bg2="lt2" tx2="dk2" accent1="accent1" accent2="accent2" accent3="accent3" accent4="accent4" accent5="accent5" accent6="accent6" hlink="hlink" folHlink="folHlink"/>
  <c:chart>
    <c:plotArea>
      <c:layout/>
      <c:barChart>
        <c:barDir val="col"/>
        <c:grouping val="clustered"/>
        <c:ser>
          <c:idx val="1"/>
          <c:order val="1"/>
          <c:spPr>
            <a:solidFill>
              <a:srgbClr val="0070C0"/>
            </a:solidFill>
            <a:ln>
              <a:solidFill>
                <a:schemeClr val="accent2"/>
              </a:solidFill>
            </a:ln>
          </c:spPr>
          <c:val>
            <c:numRef>
              <c:f>Sheet1!$A$1:$M$1</c:f>
            </c:numRef>
          </c:val>
        </c:ser>
        <c:ser>
          <c:idx val="0"/>
          <c:order val="0"/>
          <c:spPr>
            <a:solidFill>
              <a:srgbClr val="0070C0"/>
            </a:solidFill>
            <a:ln>
              <a:solidFill>
                <a:schemeClr val="accent2"/>
              </a:solidFill>
            </a:ln>
          </c:spPr>
          <c:val>
            <c:numRef>
              <c:f>Sheet1!$A$1:$M$1</c:f>
              <c:numCache>
                <c:formatCode>General</c:formatCode>
                <c:ptCount val="13"/>
                <c:pt idx="0">
                  <c:v>3</c:v>
                </c:pt>
                <c:pt idx="1">
                  <c:v>8</c:v>
                </c:pt>
                <c:pt idx="2">
                  <c:v>5</c:v>
                </c:pt>
                <c:pt idx="3">
                  <c:v>12</c:v>
                </c:pt>
                <c:pt idx="4">
                  <c:v>10</c:v>
                </c:pt>
                <c:pt idx="5">
                  <c:v>0</c:v>
                </c:pt>
                <c:pt idx="6">
                  <c:v>7</c:v>
                </c:pt>
                <c:pt idx="7">
                  <c:v>10</c:v>
                </c:pt>
                <c:pt idx="8">
                  <c:v>8</c:v>
                </c:pt>
                <c:pt idx="9">
                  <c:v>8</c:v>
                </c:pt>
                <c:pt idx="10">
                  <c:v>11</c:v>
                </c:pt>
                <c:pt idx="11">
                  <c:v>2</c:v>
                </c:pt>
                <c:pt idx="12">
                  <c:v>1</c:v>
                </c:pt>
              </c:numCache>
            </c:numRef>
          </c:val>
        </c:ser>
        <c:axId val="75654272"/>
        <c:axId val="75655808"/>
      </c:barChart>
      <c:catAx>
        <c:axId val="75654272"/>
        <c:scaling>
          <c:orientation val="minMax"/>
        </c:scaling>
        <c:delete val="1"/>
        <c:axPos val="b"/>
        <c:tickLblPos val="none"/>
        <c:crossAx val="75655808"/>
        <c:crosses val="autoZero"/>
        <c:auto val="1"/>
        <c:lblAlgn val="ctr"/>
        <c:lblOffset val="100"/>
      </c:catAx>
      <c:valAx>
        <c:axId val="75655808"/>
        <c:scaling>
          <c:orientation val="minMax"/>
        </c:scaling>
        <c:delete val="1"/>
        <c:axPos val="l"/>
        <c:majorGridlines/>
        <c:numFmt formatCode="General" sourceLinked="1"/>
        <c:tickLblPos val="none"/>
        <c:crossAx val="75654272"/>
        <c:crosses val="autoZero"/>
        <c:crossBetween val="between"/>
      </c:valAx>
    </c:plotArea>
    <c:plotVisOnly val="1"/>
    <c:dispBlanksAs val="gap"/>
  </c:chart>
  <c:externalData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zh-CN"/>
  <c:clrMapOvr bg1="lt1" tx1="dk1" bg2="lt2" tx2="dk2" accent1="accent1" accent2="accent2" accent3="accent3" accent4="accent4" accent5="accent5" accent6="accent6" hlink="hlink" folHlink="folHlink"/>
  <c:chart>
    <c:plotArea>
      <c:layout/>
      <c:barChart>
        <c:barDir val="col"/>
        <c:grouping val="clustered"/>
        <c:ser>
          <c:idx val="0"/>
          <c:order val="0"/>
          <c:spPr>
            <a:solidFill>
              <a:srgbClr val="0070C0"/>
            </a:solidFill>
            <a:ln>
              <a:solidFill>
                <a:srgbClr val="C00000"/>
              </a:solidFill>
            </a:ln>
          </c:spPr>
          <c:val>
            <c:numRef>
              <c:f>Sheet1!$A$1:$E$1</c:f>
              <c:numCache>
                <c:formatCode>General</c:formatCode>
                <c:ptCount val="5"/>
                <c:pt idx="0">
                  <c:v>2</c:v>
                </c:pt>
                <c:pt idx="1">
                  <c:v>3</c:v>
                </c:pt>
                <c:pt idx="2">
                  <c:v>5</c:v>
                </c:pt>
                <c:pt idx="3">
                  <c:v>4</c:v>
                </c:pt>
                <c:pt idx="4">
                  <c:v>1</c:v>
                </c:pt>
              </c:numCache>
            </c:numRef>
          </c:val>
        </c:ser>
        <c:axId val="31422336"/>
        <c:axId val="31423872"/>
      </c:barChart>
      <c:catAx>
        <c:axId val="31422336"/>
        <c:scaling>
          <c:orientation val="minMax"/>
        </c:scaling>
        <c:delete val="1"/>
        <c:axPos val="b"/>
        <c:tickLblPos val="none"/>
        <c:crossAx val="31423872"/>
        <c:crosses val="autoZero"/>
        <c:auto val="1"/>
        <c:lblAlgn val="ctr"/>
        <c:lblOffset val="100"/>
      </c:catAx>
      <c:valAx>
        <c:axId val="31423872"/>
        <c:scaling>
          <c:orientation val="minMax"/>
        </c:scaling>
        <c:delete val="1"/>
        <c:axPos val="l"/>
        <c:majorGridlines/>
        <c:numFmt formatCode="General" sourceLinked="1"/>
        <c:tickLblPos val="none"/>
        <c:crossAx val="31422336"/>
        <c:crosses val="autoZero"/>
        <c:crossBetween val="between"/>
      </c:valAx>
      <c:spPr>
        <a:noFill/>
        <a:ln>
          <a:noFill/>
        </a:ln>
      </c:spPr>
    </c:plotArea>
    <c:plotVisOnly val="1"/>
    <c:dispBlanksAs val="gap"/>
  </c:chart>
  <c:spPr>
    <a:ln>
      <a:noFill/>
    </a:ln>
  </c:spPr>
  <c:externalData r:id="rId2"/>
</c:chartSpace>
</file>

<file path=ppt/charts/chart3.xml><?xml version="1.0" encoding="utf-8"?>
<c:chartSpace xmlns:c="http://schemas.openxmlformats.org/drawingml/2006/chart" xmlns:a="http://schemas.openxmlformats.org/drawingml/2006/main" xmlns:r="http://schemas.openxmlformats.org/officeDocument/2006/relationships">
  <c:date1904 val="1"/>
  <c:lang val="zh-CN"/>
  <c:clrMapOvr bg1="lt1" tx1="dk1" bg2="lt2" tx2="dk2" accent1="accent1" accent2="accent2" accent3="accent3" accent4="accent4" accent5="accent5" accent6="accent6" hlink="hlink" folHlink="folHlink"/>
  <c:chart>
    <c:plotArea>
      <c:layout/>
      <c:barChart>
        <c:barDir val="col"/>
        <c:grouping val="clustered"/>
        <c:ser>
          <c:idx val="1"/>
          <c:order val="1"/>
          <c:spPr>
            <a:solidFill>
              <a:srgbClr val="0070C0"/>
            </a:solidFill>
            <a:ln>
              <a:solidFill>
                <a:schemeClr val="accent2"/>
              </a:solidFill>
            </a:ln>
          </c:spPr>
          <c:val>
            <c:numRef>
              <c:f>Sheet1!$A$1:$M$1</c:f>
            </c:numRef>
          </c:val>
        </c:ser>
        <c:ser>
          <c:idx val="0"/>
          <c:order val="0"/>
          <c:spPr>
            <a:solidFill>
              <a:srgbClr val="0070C0"/>
            </a:solidFill>
            <a:ln>
              <a:solidFill>
                <a:schemeClr val="accent2"/>
              </a:solidFill>
            </a:ln>
          </c:spPr>
          <c:val>
            <c:numRef>
              <c:f>Sheet1!$A$1:$M$1</c:f>
              <c:numCache>
                <c:formatCode>General</c:formatCode>
                <c:ptCount val="13"/>
                <c:pt idx="0">
                  <c:v>3</c:v>
                </c:pt>
                <c:pt idx="1">
                  <c:v>8</c:v>
                </c:pt>
                <c:pt idx="2">
                  <c:v>5</c:v>
                </c:pt>
                <c:pt idx="3">
                  <c:v>12</c:v>
                </c:pt>
                <c:pt idx="4">
                  <c:v>10</c:v>
                </c:pt>
                <c:pt idx="5">
                  <c:v>0</c:v>
                </c:pt>
                <c:pt idx="6">
                  <c:v>7</c:v>
                </c:pt>
                <c:pt idx="7">
                  <c:v>10</c:v>
                </c:pt>
                <c:pt idx="8">
                  <c:v>8</c:v>
                </c:pt>
                <c:pt idx="9">
                  <c:v>8</c:v>
                </c:pt>
                <c:pt idx="10">
                  <c:v>11</c:v>
                </c:pt>
                <c:pt idx="11">
                  <c:v>2</c:v>
                </c:pt>
                <c:pt idx="12">
                  <c:v>1</c:v>
                </c:pt>
              </c:numCache>
            </c:numRef>
          </c:val>
        </c:ser>
        <c:axId val="31485312"/>
        <c:axId val="31491200"/>
      </c:barChart>
      <c:catAx>
        <c:axId val="31485312"/>
        <c:scaling>
          <c:orientation val="minMax"/>
        </c:scaling>
        <c:delete val="1"/>
        <c:axPos val="b"/>
        <c:tickLblPos val="none"/>
        <c:crossAx val="31491200"/>
        <c:crosses val="autoZero"/>
        <c:auto val="1"/>
        <c:lblAlgn val="ctr"/>
        <c:lblOffset val="100"/>
      </c:catAx>
      <c:valAx>
        <c:axId val="31491200"/>
        <c:scaling>
          <c:orientation val="minMax"/>
        </c:scaling>
        <c:delete val="1"/>
        <c:axPos val="l"/>
        <c:majorGridlines/>
        <c:numFmt formatCode="General" sourceLinked="1"/>
        <c:tickLblPos val="none"/>
        <c:crossAx val="31485312"/>
        <c:crosses val="autoZero"/>
        <c:crossBetween val="between"/>
      </c:valAx>
    </c:plotArea>
    <c:plotVisOnly val="1"/>
    <c:dispBlanksAs val="gap"/>
  </c:chart>
  <c:externalData r:id="rId2"/>
</c:chartSpace>
</file>

<file path=ppt/charts/chart4.xml><?xml version="1.0" encoding="utf-8"?>
<c:chartSpace xmlns:c="http://schemas.openxmlformats.org/drawingml/2006/chart" xmlns:a="http://schemas.openxmlformats.org/drawingml/2006/main" xmlns:r="http://schemas.openxmlformats.org/officeDocument/2006/relationships">
  <c:date1904 val="1"/>
  <c:lang val="zh-CN"/>
  <c:clrMapOvr bg1="lt1" tx1="dk1" bg2="lt2" tx2="dk2" accent1="accent1" accent2="accent2" accent3="accent3" accent4="accent4" accent5="accent5" accent6="accent6" hlink="hlink" folHlink="folHlink"/>
  <c:chart>
    <c:plotArea>
      <c:layout/>
      <c:barChart>
        <c:barDir val="col"/>
        <c:grouping val="clustered"/>
        <c:ser>
          <c:idx val="0"/>
          <c:order val="0"/>
          <c:spPr>
            <a:solidFill>
              <a:srgbClr val="0070C0"/>
            </a:solidFill>
            <a:ln>
              <a:solidFill>
                <a:srgbClr val="C00000"/>
              </a:solidFill>
            </a:ln>
          </c:spPr>
          <c:val>
            <c:numRef>
              <c:f>Sheet1!$A$1:$E$1</c:f>
              <c:numCache>
                <c:formatCode>General</c:formatCode>
                <c:ptCount val="5"/>
                <c:pt idx="0">
                  <c:v>2</c:v>
                </c:pt>
                <c:pt idx="1">
                  <c:v>3</c:v>
                </c:pt>
                <c:pt idx="2">
                  <c:v>5</c:v>
                </c:pt>
                <c:pt idx="3">
                  <c:v>4</c:v>
                </c:pt>
                <c:pt idx="4">
                  <c:v>1</c:v>
                </c:pt>
              </c:numCache>
            </c:numRef>
          </c:val>
        </c:ser>
        <c:axId val="31543296"/>
        <c:axId val="31544832"/>
      </c:barChart>
      <c:catAx>
        <c:axId val="31543296"/>
        <c:scaling>
          <c:orientation val="minMax"/>
        </c:scaling>
        <c:delete val="1"/>
        <c:axPos val="b"/>
        <c:tickLblPos val="none"/>
        <c:crossAx val="31544832"/>
        <c:crosses val="autoZero"/>
        <c:auto val="1"/>
        <c:lblAlgn val="ctr"/>
        <c:lblOffset val="100"/>
      </c:catAx>
      <c:valAx>
        <c:axId val="31544832"/>
        <c:scaling>
          <c:orientation val="minMax"/>
        </c:scaling>
        <c:delete val="1"/>
        <c:axPos val="l"/>
        <c:majorGridlines/>
        <c:numFmt formatCode="General" sourceLinked="1"/>
        <c:tickLblPos val="none"/>
        <c:crossAx val="31543296"/>
        <c:crosses val="autoZero"/>
        <c:crossBetween val="between"/>
      </c:valAx>
      <c:spPr>
        <a:noFill/>
        <a:ln>
          <a:noFill/>
        </a:ln>
      </c:spPr>
    </c:plotArea>
    <c:plotVisOnly val="1"/>
    <c:dispBlanksAs val="gap"/>
  </c:chart>
  <c:spPr>
    <a:ln>
      <a:noFill/>
    </a:ln>
  </c:spPr>
  <c:externalData r:id="rId2"/>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7334FE2-A4D3-4A1A-AFCE-3E4A98CCAACC}" type="datetimeFigureOut">
              <a:rPr lang="zh-CN" altLang="en-US" smtClean="0"/>
              <a:pPr/>
              <a:t>2011/7/14</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E2DF45C-D208-469C-AF77-89ABDDB62E6A}"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7" name="矩形 6"/>
          <p:cNvSpPr/>
          <p:nvPr/>
        </p:nvSpPr>
        <p:spPr>
          <a:xfrm>
            <a:off x="685800" y="3196686"/>
            <a:ext cx="77724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 1"/>
          <p:cNvSpPr>
            <a:spLocks noGrp="1"/>
          </p:cNvSpPr>
          <p:nvPr>
            <p:ph type="ctrTitle"/>
          </p:nvPr>
        </p:nvSpPr>
        <p:spPr>
          <a:xfrm>
            <a:off x="685800" y="1676401"/>
            <a:ext cx="7772400" cy="1538286"/>
          </a:xfrm>
        </p:spPr>
        <p:txBody>
          <a:bodyPr anchor="b"/>
          <a:lstStyle/>
          <a:p>
            <a:r>
              <a:rPr kumimoji="0" lang="zh-CN" altLang="en-US" smtClean="0"/>
              <a:t>单击此处编辑母版标题样式</a:t>
            </a:r>
            <a:endParaRPr kumimoji="0" lang="en-US"/>
          </a:p>
        </p:txBody>
      </p:sp>
      <p:sp>
        <p:nvSpPr>
          <p:cNvPr id="3" name="副标题 2"/>
          <p:cNvSpPr>
            <a:spLocks noGrp="1"/>
          </p:cNvSpPr>
          <p:nvPr>
            <p:ph type="subTitle" idx="1"/>
          </p:nvPr>
        </p:nvSpPr>
        <p:spPr>
          <a:xfrm>
            <a:off x="1371600" y="3214686"/>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0" lang="zh-CN" altLang="en-US" smtClean="0"/>
              <a:t>单击此处编辑母版副标题样式</a:t>
            </a:r>
            <a:endParaRPr kumimoji="0" lang="en-US"/>
          </a:p>
        </p:txBody>
      </p:sp>
      <p:sp>
        <p:nvSpPr>
          <p:cNvPr id="4" name="日期占位符 3"/>
          <p:cNvSpPr>
            <a:spLocks noGrp="1"/>
          </p:cNvSpPr>
          <p:nvPr>
            <p:ph type="dt" sz="half" idx="10"/>
          </p:nvPr>
        </p:nvSpPr>
        <p:spPr/>
        <p:txBody>
          <a:bodyPr/>
          <a:lstStyle/>
          <a:p>
            <a:fld id="{F76A5C8E-A7DD-4889-9BED-FDA5A6744DA6}" type="datetimeFigureOut">
              <a:rPr lang="zh-CN" altLang="en-US" smtClean="0"/>
              <a:pPr/>
              <a:t>2011/7/14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6C4785-1F43-41F9-8998-39441258C24B}" type="slidenum">
              <a:rPr lang="zh-CN" altLang="en-US" smtClean="0"/>
              <a:pPr/>
              <a:t>‹#›</a:t>
            </a:fld>
            <a:endParaRPr lang="zh-CN" altLang="en-US"/>
          </a:p>
        </p:txBody>
      </p:sp>
      <p:grpSp>
        <p:nvGrpSpPr>
          <p:cNvPr id="11" name="组合 10"/>
          <p:cNvGrpSpPr/>
          <p:nvPr userDrawn="1"/>
        </p:nvGrpSpPr>
        <p:grpSpPr>
          <a:xfrm>
            <a:off x="0" y="4725144"/>
            <a:ext cx="9144000" cy="2132856"/>
            <a:chOff x="0" y="4149080"/>
            <a:chExt cx="9144000" cy="2708920"/>
          </a:xfrm>
        </p:grpSpPr>
        <p:pic>
          <p:nvPicPr>
            <p:cNvPr id="1026" name="Picture 2" descr="C:\Users\ZJU\Pictures\1253092238578.jpg"/>
            <p:cNvPicPr>
              <a:picLocks noChangeAspect="1" noChangeArrowheads="1"/>
            </p:cNvPicPr>
            <p:nvPr userDrawn="1"/>
          </p:nvPicPr>
          <p:blipFill>
            <a:blip r:embed="rId2" cstate="print"/>
            <a:srcRect t="6300" r="25000" b="64075"/>
            <a:stretch>
              <a:fillRect/>
            </a:stretch>
          </p:blipFill>
          <p:spPr bwMode="auto">
            <a:xfrm>
              <a:off x="0" y="4149080"/>
              <a:ext cx="9144000" cy="2708920"/>
            </a:xfrm>
            <a:prstGeom prst="rect">
              <a:avLst/>
            </a:prstGeom>
            <a:noFill/>
          </p:spPr>
        </p:pic>
        <p:pic>
          <p:nvPicPr>
            <p:cNvPr id="10" name="Picture 2" descr="C:\Users\ZJU\Pictures\1253092238578副本.jpg"/>
            <p:cNvPicPr>
              <a:picLocks noChangeAspect="1" noChangeArrowheads="1"/>
            </p:cNvPicPr>
            <p:nvPr userDrawn="1"/>
          </p:nvPicPr>
          <p:blipFill>
            <a:blip r:embed="rId3" cstate="print"/>
            <a:srcRect/>
            <a:stretch>
              <a:fillRect/>
            </a:stretch>
          </p:blipFill>
          <p:spPr bwMode="auto">
            <a:xfrm>
              <a:off x="0" y="4221088"/>
              <a:ext cx="9144000" cy="2636912"/>
            </a:xfrm>
            <a:prstGeom prst="rect">
              <a:avLst/>
            </a:prstGeom>
            <a:noFill/>
          </p:spPr>
        </p:pic>
      </p:grpSp>
      <p:grpSp>
        <p:nvGrpSpPr>
          <p:cNvPr id="12" name="组合 11"/>
          <p:cNvGrpSpPr/>
          <p:nvPr userDrawn="1"/>
        </p:nvGrpSpPr>
        <p:grpSpPr>
          <a:xfrm rot="10800000">
            <a:off x="0" y="116632"/>
            <a:ext cx="9144000" cy="2132856"/>
            <a:chOff x="0" y="4149080"/>
            <a:chExt cx="9144000" cy="2708920"/>
          </a:xfrm>
        </p:grpSpPr>
        <p:pic>
          <p:nvPicPr>
            <p:cNvPr id="13" name="Picture 2" descr="C:\Users\ZJU\Pictures\1253092238578.jpg"/>
            <p:cNvPicPr>
              <a:picLocks noChangeAspect="1" noChangeArrowheads="1"/>
            </p:cNvPicPr>
            <p:nvPr userDrawn="1"/>
          </p:nvPicPr>
          <p:blipFill>
            <a:blip r:embed="rId2" cstate="print"/>
            <a:srcRect t="6300" r="25000" b="64075"/>
            <a:stretch>
              <a:fillRect/>
            </a:stretch>
          </p:blipFill>
          <p:spPr bwMode="auto">
            <a:xfrm>
              <a:off x="0" y="4149080"/>
              <a:ext cx="9144000" cy="2708920"/>
            </a:xfrm>
            <a:prstGeom prst="rect">
              <a:avLst/>
            </a:prstGeom>
            <a:noFill/>
          </p:spPr>
        </p:pic>
        <p:pic>
          <p:nvPicPr>
            <p:cNvPr id="14" name="Picture 2" descr="C:\Users\ZJU\Pictures\1253092238578副本.jpg"/>
            <p:cNvPicPr>
              <a:picLocks noChangeAspect="1" noChangeArrowheads="1"/>
            </p:cNvPicPr>
            <p:nvPr userDrawn="1"/>
          </p:nvPicPr>
          <p:blipFill>
            <a:blip r:embed="rId3" cstate="print"/>
            <a:srcRect/>
            <a:stretch>
              <a:fillRect/>
            </a:stretch>
          </p:blipFill>
          <p:spPr bwMode="auto">
            <a:xfrm>
              <a:off x="0" y="4221088"/>
              <a:ext cx="9144000" cy="2636912"/>
            </a:xfrm>
            <a:prstGeom prst="rect">
              <a:avLst/>
            </a:prstGeom>
            <a:noFill/>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533400" y="304800"/>
            <a:ext cx="6400800" cy="685800"/>
          </a:xfrm>
        </p:spPr>
        <p:txBody>
          <a:bodyPr anchor="ctr"/>
          <a:lstStyle>
            <a:lvl1pPr algn="l">
              <a:defRPr sz="2400" b="0"/>
            </a:lvl1pPr>
          </a:lstStyle>
          <a:p>
            <a:r>
              <a:rPr kumimoji="0" lang="zh-CN" altLang="en-US" smtClean="0"/>
              <a:t>单击此处编辑母版标题样式</a:t>
            </a:r>
            <a:endParaRPr kumimoji="0" lang="en-US"/>
          </a:p>
        </p:txBody>
      </p:sp>
      <p:sp>
        <p:nvSpPr>
          <p:cNvPr id="3" name="图片占位符 2"/>
          <p:cNvSpPr>
            <a:spLocks noGrp="1"/>
          </p:cNvSpPr>
          <p:nvPr>
            <p:ph type="pic" idx="1"/>
          </p:nvPr>
        </p:nvSpPr>
        <p:spPr>
          <a:xfrm>
            <a:off x="701552" y="1143000"/>
            <a:ext cx="7223248" cy="3980172"/>
          </a:xfrm>
          <a:prstGeom prst="roundRect">
            <a:avLst>
              <a:gd name="adj" fmla="val 18278"/>
            </a:avLst>
          </a:prstGeom>
          <a:solidFill>
            <a:schemeClr val="accent1">
              <a:tint val="40000"/>
            </a:schemeClr>
          </a:solidFill>
          <a:ln w="50800" cap="rnd">
            <a:gradFill flip="none" rotWithShape="1">
              <a:gsLst>
                <a:gs pos="0">
                  <a:schemeClr val="accent1">
                    <a:shade val="50000"/>
                  </a:schemeClr>
                </a:gs>
                <a:gs pos="20000">
                  <a:schemeClr val="accent2">
                    <a:shade val="50000"/>
                  </a:schemeClr>
                </a:gs>
                <a:gs pos="40000">
                  <a:schemeClr val="accent3">
                    <a:shade val="50000"/>
                  </a:schemeClr>
                </a:gs>
                <a:gs pos="60000">
                  <a:schemeClr val="accent4">
                    <a:shade val="50000"/>
                  </a:schemeClr>
                </a:gs>
                <a:gs pos="80000">
                  <a:schemeClr val="accent5">
                    <a:shade val="50000"/>
                  </a:schemeClr>
                </a:gs>
                <a:gs pos="100000">
                  <a:schemeClr val="accent6">
                    <a:shade val="50000"/>
                  </a:schemeClr>
                </a:gs>
              </a:gsLst>
              <a:path path="circle">
                <a:fillToRect l="50000" t="50000" r="50000" b="50000"/>
              </a:path>
              <a:tileRect/>
            </a:gradFill>
            <a:round/>
          </a:ln>
          <a:effectLst>
            <a:outerShdw blurRad="50800" dist="38100" dir="5400000" algn="tl"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0" lang="zh-CN" altLang="en-US" smtClean="0"/>
              <a:t>单击图标添加图片</a:t>
            </a:r>
            <a:endParaRPr kumimoji="0" lang="en-US"/>
          </a:p>
        </p:txBody>
      </p:sp>
      <p:sp>
        <p:nvSpPr>
          <p:cNvPr id="4" name="文本占位符 3"/>
          <p:cNvSpPr>
            <a:spLocks noGrp="1"/>
          </p:cNvSpPr>
          <p:nvPr>
            <p:ph type="body" sz="half" idx="2"/>
          </p:nvPr>
        </p:nvSpPr>
        <p:spPr>
          <a:xfrm>
            <a:off x="2362200" y="5410200"/>
            <a:ext cx="5657888" cy="804862"/>
          </a:xfrm>
        </p:spPr>
        <p:txBody>
          <a:bodyPr anchor="ctr"/>
          <a:lstStyle>
            <a:lvl1pPr marL="0" indent="0" algn="r">
              <a:buNone/>
              <a:defRPr sz="1200" b="0"/>
            </a:lvl1pPr>
            <a:lvl2pPr marL="457200" indent="0" algn="r">
              <a:buNone/>
              <a:defRPr sz="1200" b="0"/>
            </a:lvl2pPr>
            <a:lvl3pPr marL="914400" indent="0" algn="r">
              <a:buNone/>
              <a:defRPr sz="1200" b="0"/>
            </a:lvl3pPr>
            <a:lvl4pPr marL="1371600" indent="0" algn="r">
              <a:buNone/>
              <a:defRPr sz="1200" b="0"/>
            </a:lvl4pPr>
            <a:lvl5pPr marL="1828800" indent="0" algn="r">
              <a:buNone/>
              <a:defRPr sz="1200" b="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5" name="日期占位符 4"/>
          <p:cNvSpPr>
            <a:spLocks noGrp="1"/>
          </p:cNvSpPr>
          <p:nvPr>
            <p:ph type="dt" sz="half" idx="10"/>
          </p:nvPr>
        </p:nvSpPr>
        <p:spPr/>
        <p:txBody>
          <a:bodyPr/>
          <a:lstStyle/>
          <a:p>
            <a:fld id="{F76A5C8E-A7DD-4889-9BED-FDA5A6744DA6}" type="datetimeFigureOut">
              <a:rPr lang="zh-CN" altLang="en-US" smtClean="0"/>
              <a:pPr/>
              <a:t>2011/7/14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6C4785-1F43-41F9-8998-39441258C24B}" type="slidenum">
              <a:rPr lang="zh-CN" altLang="en-US" smtClean="0"/>
              <a:pPr/>
              <a:t>‹#›</a:t>
            </a:fld>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p:txBody>
          <a:bodyPr vert="eaVer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fld id="{F76A5C8E-A7DD-4889-9BED-FDA5A6744DA6}" type="datetimeFigureOut">
              <a:rPr lang="zh-CN" altLang="en-US" smtClean="0"/>
              <a:pPr/>
              <a:t>2011/7/14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6C4785-1F43-41F9-8998-39441258C24B}" type="slidenum">
              <a:rPr lang="zh-CN" altLang="en-US" smtClean="0"/>
              <a:pPr/>
              <a:t>‹#›</a:t>
            </a:fld>
            <a:endParaRPr lang="zh-CN" altLang="en-US"/>
          </a:p>
        </p:txBody>
      </p:sp>
      <p:sp>
        <p:nvSpPr>
          <p:cNvPr id="7" name="矩形 6"/>
          <p:cNvSpPr/>
          <p:nvPr/>
        </p:nvSpPr>
        <p:spPr>
          <a:xfrm>
            <a:off x="457200" y="1410736"/>
            <a:ext cx="82296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215206" y="274638"/>
            <a:ext cx="1471594" cy="6011882"/>
          </a:xfrm>
        </p:spPr>
        <p:txBody>
          <a:bodyPr vert="eaVert"/>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a:xfrm>
            <a:off x="457200" y="274638"/>
            <a:ext cx="6686568" cy="6011882"/>
          </a:xfrm>
        </p:spPr>
        <p:txBody>
          <a:bodyPr vert="eaVer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fld id="{F76A5C8E-A7DD-4889-9BED-FDA5A6744DA6}" type="datetimeFigureOut">
              <a:rPr lang="zh-CN" altLang="en-US" smtClean="0"/>
              <a:pPr/>
              <a:t>2011/7/14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6C4785-1F43-41F9-8998-39441258C24B}" type="slidenum">
              <a:rPr lang="zh-CN" altLang="en-US" smtClean="0"/>
              <a:pPr/>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F76A5C8E-A7DD-4889-9BED-FDA5A6744DA6}" type="datetimeFigureOut">
              <a:rPr lang="zh-CN" altLang="en-US" smtClean="0"/>
              <a:pPr/>
              <a:t>2011/7/14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46C4785-1F43-41F9-8998-39441258C24B}" type="slidenum">
              <a:rPr lang="zh-CN" altLang="en-US" smtClean="0"/>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7" name="矩形 6"/>
          <p:cNvSpPr/>
          <p:nvPr/>
        </p:nvSpPr>
        <p:spPr>
          <a:xfrm>
            <a:off x="685800" y="3196686"/>
            <a:ext cx="77724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 1"/>
          <p:cNvSpPr>
            <a:spLocks noGrp="1"/>
          </p:cNvSpPr>
          <p:nvPr>
            <p:ph type="ctrTitle"/>
          </p:nvPr>
        </p:nvSpPr>
        <p:spPr>
          <a:xfrm>
            <a:off x="685800" y="1676401"/>
            <a:ext cx="7772400" cy="1538286"/>
          </a:xfrm>
        </p:spPr>
        <p:txBody>
          <a:bodyPr anchor="b"/>
          <a:lstStyle/>
          <a:p>
            <a:r>
              <a:rPr kumimoji="0" lang="zh-CN" altLang="en-US" smtClean="0"/>
              <a:t>单击此处编辑母版标题样式</a:t>
            </a:r>
            <a:endParaRPr kumimoji="0" lang="en-US"/>
          </a:p>
        </p:txBody>
      </p:sp>
      <p:sp>
        <p:nvSpPr>
          <p:cNvPr id="3" name="副标题 2"/>
          <p:cNvSpPr>
            <a:spLocks noGrp="1"/>
          </p:cNvSpPr>
          <p:nvPr>
            <p:ph type="subTitle" idx="1"/>
          </p:nvPr>
        </p:nvSpPr>
        <p:spPr>
          <a:xfrm>
            <a:off x="1371600" y="3214686"/>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0" lang="zh-CN" altLang="en-US" smtClean="0"/>
              <a:t>单击此处编辑母版副标题样式</a:t>
            </a:r>
            <a:endParaRPr kumimoji="0" lang="en-US"/>
          </a:p>
        </p:txBody>
      </p:sp>
      <p:sp>
        <p:nvSpPr>
          <p:cNvPr id="4" name="日期占位符 3"/>
          <p:cNvSpPr>
            <a:spLocks noGrp="1"/>
          </p:cNvSpPr>
          <p:nvPr>
            <p:ph type="dt" sz="half" idx="10"/>
          </p:nvPr>
        </p:nvSpPr>
        <p:spPr/>
        <p:txBody>
          <a:bodyPr/>
          <a:lstStyle/>
          <a:p>
            <a:fld id="{F76A5C8E-A7DD-4889-9BED-FDA5A6744DA6}" type="datetimeFigureOut">
              <a:rPr lang="zh-CN" altLang="en-US" smtClean="0"/>
              <a:pPr/>
              <a:t>2011/7/14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6C4785-1F43-41F9-8998-39441258C24B}" type="slidenum">
              <a:rPr lang="zh-CN" altLang="en-US" smtClean="0"/>
              <a:pPr/>
              <a:t>‹#›</a:t>
            </a:fld>
            <a:endParaRPr lang="zh-CN" altLang="en-US"/>
          </a:p>
        </p:txBody>
      </p:sp>
      <p:grpSp>
        <p:nvGrpSpPr>
          <p:cNvPr id="8" name="组合 10"/>
          <p:cNvGrpSpPr/>
          <p:nvPr userDrawn="1"/>
        </p:nvGrpSpPr>
        <p:grpSpPr>
          <a:xfrm>
            <a:off x="0" y="4725144"/>
            <a:ext cx="9144000" cy="2132856"/>
            <a:chOff x="0" y="4149080"/>
            <a:chExt cx="9144000" cy="2708920"/>
          </a:xfrm>
        </p:grpSpPr>
        <p:pic>
          <p:nvPicPr>
            <p:cNvPr id="1026" name="Picture 2" descr="C:\Users\ZJU\Pictures\1253092238578.jpg"/>
            <p:cNvPicPr>
              <a:picLocks noChangeAspect="1" noChangeArrowheads="1"/>
            </p:cNvPicPr>
            <p:nvPr userDrawn="1"/>
          </p:nvPicPr>
          <p:blipFill>
            <a:blip r:embed="rId2" cstate="print"/>
            <a:srcRect t="6300" r="25000" b="64075"/>
            <a:stretch>
              <a:fillRect/>
            </a:stretch>
          </p:blipFill>
          <p:spPr bwMode="auto">
            <a:xfrm>
              <a:off x="0" y="4149080"/>
              <a:ext cx="9144000" cy="2708920"/>
            </a:xfrm>
            <a:prstGeom prst="rect">
              <a:avLst/>
            </a:prstGeom>
            <a:noFill/>
          </p:spPr>
        </p:pic>
        <p:pic>
          <p:nvPicPr>
            <p:cNvPr id="10" name="Picture 2" descr="C:\Users\ZJU\Pictures\1253092238578副本.jpg"/>
            <p:cNvPicPr>
              <a:picLocks noChangeAspect="1" noChangeArrowheads="1"/>
            </p:cNvPicPr>
            <p:nvPr userDrawn="1"/>
          </p:nvPicPr>
          <p:blipFill>
            <a:blip r:embed="rId3" cstate="print"/>
            <a:srcRect/>
            <a:stretch>
              <a:fillRect/>
            </a:stretch>
          </p:blipFill>
          <p:spPr bwMode="auto">
            <a:xfrm>
              <a:off x="0" y="4221088"/>
              <a:ext cx="9144000" cy="2636912"/>
            </a:xfrm>
            <a:prstGeom prst="rect">
              <a:avLst/>
            </a:prstGeom>
            <a:noFill/>
          </p:spPr>
        </p:pic>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0" name="Picture 2" descr="D:\vector\pptt\fghfh.jpg"/>
          <p:cNvPicPr>
            <a:picLocks noChangeAspect="1" noChangeArrowheads="1"/>
          </p:cNvPicPr>
          <p:nvPr userDrawn="1"/>
        </p:nvPicPr>
        <p:blipFill>
          <a:blip r:embed="rId2" cstate="print"/>
          <a:srcRect/>
          <a:stretch>
            <a:fillRect/>
          </a:stretch>
        </p:blipFill>
        <p:spPr bwMode="auto">
          <a:xfrm>
            <a:off x="0" y="116632"/>
            <a:ext cx="9144000" cy="1152128"/>
          </a:xfrm>
          <a:prstGeom prst="rect">
            <a:avLst/>
          </a:prstGeom>
          <a:noFill/>
        </p:spPr>
      </p:pic>
      <p:sp>
        <p:nvSpPr>
          <p:cNvPr id="7" name="矩形 6"/>
          <p:cNvSpPr/>
          <p:nvPr/>
        </p:nvSpPr>
        <p:spPr>
          <a:xfrm>
            <a:off x="457200" y="1178752"/>
            <a:ext cx="82296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 1"/>
          <p:cNvSpPr>
            <a:spLocks noGrp="1"/>
          </p:cNvSpPr>
          <p:nvPr>
            <p:ph type="title"/>
          </p:nvPr>
        </p:nvSpPr>
        <p:spPr/>
        <p:txBody>
          <a:bodyPr>
            <a:normAutofit/>
          </a:bodyPr>
          <a:lstStyle>
            <a:lvl1pPr algn="l">
              <a:defRPr sz="4000"/>
            </a:lvl1pPr>
          </a:lstStyle>
          <a:p>
            <a:r>
              <a:rPr kumimoji="0" lang="zh-CN" altLang="en-US" smtClean="0"/>
              <a:t>单击此处编辑母版标题样式</a:t>
            </a:r>
            <a:endParaRPr kumimoji="0" lang="en-US"/>
          </a:p>
        </p:txBody>
      </p:sp>
      <p:sp>
        <p:nvSpPr>
          <p:cNvPr id="3" name="内容占位符 2"/>
          <p:cNvSpPr>
            <a:spLocks noGrp="1"/>
          </p:cNvSpPr>
          <p:nvPr>
            <p:ph idx="1"/>
          </p:nvPr>
        </p:nvSpPr>
        <p:spPr/>
        <p:txBody>
          <a:bodyPr/>
          <a:lstStyle>
            <a:lvl1pPr>
              <a:defRPr>
                <a:latin typeface="+mj-ea"/>
                <a:ea typeface="+mj-ea"/>
              </a:defRPr>
            </a:lvl1pPr>
            <a:lvl2pPr>
              <a:defRPr>
                <a:latin typeface="+mj-ea"/>
                <a:ea typeface="+mj-ea"/>
              </a:defRPr>
            </a:lvl2pPr>
            <a:lvl3pPr>
              <a:defRPr>
                <a:latin typeface="+mj-ea"/>
                <a:ea typeface="+mj-ea"/>
              </a:defRPr>
            </a:lvl3pPr>
            <a:lvl4pPr>
              <a:defRPr>
                <a:latin typeface="+mj-ea"/>
                <a:ea typeface="+mj-ea"/>
              </a:defRPr>
            </a:lvl4pPr>
            <a:lvl5pPr>
              <a:defRPr>
                <a:latin typeface="+mj-ea"/>
                <a:ea typeface="+mj-ea"/>
              </a:defRPr>
            </a:lvl5pPr>
          </a:lstStyle>
          <a:p>
            <a:pPr lvl="0" eaLnBrk="1" latinLnBrk="0" hangingPunct="1"/>
            <a:r>
              <a:rPr lang="zh-CN" altLang="en-US" dirty="0" smtClean="0"/>
              <a:t>单击此处编辑母版文本样式</a:t>
            </a:r>
          </a:p>
          <a:p>
            <a:pPr lvl="1" eaLnBrk="1" latinLnBrk="0" hangingPunct="1"/>
            <a:r>
              <a:rPr lang="zh-CN" altLang="en-US" dirty="0" smtClean="0"/>
              <a:t>第二级</a:t>
            </a:r>
          </a:p>
          <a:p>
            <a:pPr lvl="2" eaLnBrk="1" latinLnBrk="0" hangingPunct="1"/>
            <a:r>
              <a:rPr lang="zh-CN" altLang="en-US" dirty="0" smtClean="0"/>
              <a:t>第三级</a:t>
            </a:r>
          </a:p>
          <a:p>
            <a:pPr lvl="3" eaLnBrk="1" latinLnBrk="0" hangingPunct="1"/>
            <a:r>
              <a:rPr lang="zh-CN" altLang="en-US" dirty="0" smtClean="0"/>
              <a:t>第四级</a:t>
            </a:r>
          </a:p>
          <a:p>
            <a:pPr lvl="4" eaLnBrk="1" latinLnBrk="0" hangingPunct="1"/>
            <a:r>
              <a:rPr lang="zh-CN" altLang="en-US" dirty="0" smtClean="0"/>
              <a:t>第五级</a:t>
            </a:r>
            <a:endParaRPr kumimoji="0" lang="en-US" dirty="0"/>
          </a:p>
        </p:txBody>
      </p:sp>
      <p:sp>
        <p:nvSpPr>
          <p:cNvPr id="4" name="日期占位符 3"/>
          <p:cNvSpPr>
            <a:spLocks noGrp="1"/>
          </p:cNvSpPr>
          <p:nvPr>
            <p:ph type="dt" sz="half" idx="10"/>
          </p:nvPr>
        </p:nvSpPr>
        <p:spPr>
          <a:xfrm>
            <a:off x="73152" y="6400800"/>
            <a:ext cx="3200400" cy="283800"/>
          </a:xfrm>
        </p:spPr>
        <p:txBody>
          <a:bodyPr/>
          <a:lstStyle/>
          <a:p>
            <a:fld id="{F76A5C8E-A7DD-4889-9BED-FDA5A6744DA6}" type="datetimeFigureOut">
              <a:rPr lang="zh-CN" altLang="en-US" smtClean="0"/>
              <a:pPr/>
              <a:t>2011/7/14</a:t>
            </a:fld>
            <a:endParaRPr lang="zh-CN" altLang="en-US"/>
          </a:p>
        </p:txBody>
      </p:sp>
      <p:sp>
        <p:nvSpPr>
          <p:cNvPr id="5" name="页脚占位符 4"/>
          <p:cNvSpPr>
            <a:spLocks noGrp="1"/>
          </p:cNvSpPr>
          <p:nvPr>
            <p:ph type="ftr" sz="quarter" idx="11"/>
          </p:nvPr>
        </p:nvSpPr>
        <p:spPr>
          <a:xfrm>
            <a:off x="5330952" y="6400800"/>
            <a:ext cx="3733800" cy="283800"/>
          </a:xfrm>
        </p:spPr>
        <p:txBody>
          <a:bodyPr/>
          <a:lstStyle/>
          <a:p>
            <a:endParaRPr lang="zh-CN" altLang="en-US"/>
          </a:p>
        </p:txBody>
      </p:sp>
      <p:sp>
        <p:nvSpPr>
          <p:cNvPr id="6" name="灯片编号占位符 5"/>
          <p:cNvSpPr>
            <a:spLocks noGrp="1"/>
          </p:cNvSpPr>
          <p:nvPr>
            <p:ph type="sldNum" sz="quarter" idx="12"/>
          </p:nvPr>
        </p:nvSpPr>
        <p:spPr/>
        <p:txBody>
          <a:bodyPr/>
          <a:lstStyle/>
          <a:p>
            <a:fld id="{746C4785-1F43-41F9-8998-39441258C24B}" type="slidenum">
              <a:rPr lang="zh-CN" altLang="en-US" smtClean="0"/>
              <a:pPr/>
              <a:t>‹#›</a:t>
            </a:fld>
            <a:endParaRPr lang="zh-CN" altLang="en-US"/>
          </a:p>
        </p:txBody>
      </p:sp>
      <p:grpSp>
        <p:nvGrpSpPr>
          <p:cNvPr id="15" name="组合 14"/>
          <p:cNvGrpSpPr/>
          <p:nvPr userDrawn="1"/>
        </p:nvGrpSpPr>
        <p:grpSpPr>
          <a:xfrm>
            <a:off x="0" y="1196752"/>
            <a:ext cx="9144000" cy="72008"/>
            <a:chOff x="0" y="4149080"/>
            <a:chExt cx="9144000" cy="2708920"/>
          </a:xfrm>
        </p:grpSpPr>
        <p:pic>
          <p:nvPicPr>
            <p:cNvPr id="16" name="Picture 2" descr="C:\Users\ZJU\Pictures\1253092238578.jpg"/>
            <p:cNvPicPr>
              <a:picLocks noChangeAspect="1" noChangeArrowheads="1"/>
            </p:cNvPicPr>
            <p:nvPr userDrawn="1"/>
          </p:nvPicPr>
          <p:blipFill>
            <a:blip r:embed="rId3" cstate="print"/>
            <a:srcRect t="6300" r="25000" b="64075"/>
            <a:stretch>
              <a:fillRect/>
            </a:stretch>
          </p:blipFill>
          <p:spPr bwMode="auto">
            <a:xfrm>
              <a:off x="0" y="4149080"/>
              <a:ext cx="9144000" cy="2708920"/>
            </a:xfrm>
            <a:prstGeom prst="rect">
              <a:avLst/>
            </a:prstGeom>
            <a:noFill/>
          </p:spPr>
        </p:pic>
        <p:pic>
          <p:nvPicPr>
            <p:cNvPr id="17" name="Picture 2" descr="C:\Users\ZJU\Pictures\1253092238578副本.jpg"/>
            <p:cNvPicPr>
              <a:picLocks noChangeAspect="1" noChangeArrowheads="1"/>
            </p:cNvPicPr>
            <p:nvPr userDrawn="1"/>
          </p:nvPicPr>
          <p:blipFill>
            <a:blip r:embed="rId4" cstate="print"/>
            <a:srcRect/>
            <a:stretch>
              <a:fillRect/>
            </a:stretch>
          </p:blipFill>
          <p:spPr bwMode="auto">
            <a:xfrm>
              <a:off x="0" y="4221088"/>
              <a:ext cx="9144000" cy="2636912"/>
            </a:xfrm>
            <a:prstGeom prst="rect">
              <a:avLst/>
            </a:prstGeom>
            <a:noFill/>
          </p:spPr>
        </p:pic>
      </p:grpSp>
      <p:sp>
        <p:nvSpPr>
          <p:cNvPr id="18" name="矩形 17"/>
          <p:cNvSpPr/>
          <p:nvPr userDrawn="1"/>
        </p:nvSpPr>
        <p:spPr>
          <a:xfrm>
            <a:off x="0" y="1196752"/>
            <a:ext cx="9144000" cy="1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userDrawn="1"/>
        </p:nvSpPr>
        <p:spPr>
          <a:xfrm>
            <a:off x="0" y="1196752"/>
            <a:ext cx="9144000" cy="180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7" name="矩形 6"/>
          <p:cNvSpPr/>
          <p:nvPr/>
        </p:nvSpPr>
        <p:spPr>
          <a:xfrm>
            <a:off x="685800" y="3143248"/>
            <a:ext cx="77724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 1"/>
          <p:cNvSpPr>
            <a:spLocks noGrp="1"/>
          </p:cNvSpPr>
          <p:nvPr>
            <p:ph type="title"/>
          </p:nvPr>
        </p:nvSpPr>
        <p:spPr>
          <a:xfrm>
            <a:off x="722313" y="3143248"/>
            <a:ext cx="7772400" cy="1362075"/>
          </a:xfrm>
        </p:spPr>
        <p:txBody>
          <a:bodyPr anchor="t"/>
          <a:lstStyle>
            <a:lvl1pPr algn="ctr">
              <a:defRPr sz="4000" b="0" cap="all"/>
            </a:lvl1pPr>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722313" y="1643061"/>
            <a:ext cx="7772400" cy="1500187"/>
          </a:xfrm>
        </p:spPr>
        <p:txBody>
          <a:bodyPr anchor="b"/>
          <a:lstStyle>
            <a:lvl1pPr marL="0" indent="0" algn="ctr">
              <a:buNone/>
              <a:defRPr sz="2000">
                <a:solidFill>
                  <a:schemeClr val="tx1">
                    <a:tint val="75000"/>
                  </a:schemeClr>
                </a:solidFill>
              </a:defRPr>
            </a:lvl1pPr>
            <a:lvl2pPr marL="457200" indent="0" algn="ctr">
              <a:buNone/>
              <a:defRPr sz="1800">
                <a:solidFill>
                  <a:schemeClr val="tx1">
                    <a:tint val="75000"/>
                  </a:schemeClr>
                </a:solidFill>
              </a:defRPr>
            </a:lvl2pPr>
            <a:lvl3pPr marL="914400" indent="0" algn="ctr">
              <a:buNone/>
              <a:defRPr sz="1600">
                <a:solidFill>
                  <a:schemeClr val="tx1">
                    <a:tint val="75000"/>
                  </a:schemeClr>
                </a:solidFill>
              </a:defRPr>
            </a:lvl3pPr>
            <a:lvl4pPr marL="1371600" indent="0" algn="ctr">
              <a:buNone/>
              <a:defRPr sz="1400">
                <a:solidFill>
                  <a:schemeClr val="tx1">
                    <a:tint val="75000"/>
                  </a:schemeClr>
                </a:solidFill>
              </a:defRPr>
            </a:lvl4pPr>
            <a:lvl5pPr marL="1828800" indent="0" algn="ctr">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fld id="{F76A5C8E-A7DD-4889-9BED-FDA5A6744DA6}" type="datetimeFigureOut">
              <a:rPr lang="zh-CN" altLang="en-US" smtClean="0"/>
              <a:pPr/>
              <a:t>2011/7/14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6C4785-1F43-41F9-8998-39441258C24B}"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8" name="矩形 7"/>
          <p:cNvSpPr/>
          <p:nvPr/>
        </p:nvSpPr>
        <p:spPr>
          <a:xfrm>
            <a:off x="457200" y="1410736"/>
            <a:ext cx="82296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5" name="日期占位符 4"/>
          <p:cNvSpPr>
            <a:spLocks noGrp="1"/>
          </p:cNvSpPr>
          <p:nvPr>
            <p:ph type="dt" sz="half" idx="10"/>
          </p:nvPr>
        </p:nvSpPr>
        <p:spPr/>
        <p:txBody>
          <a:bodyPr/>
          <a:lstStyle/>
          <a:p>
            <a:fld id="{F76A5C8E-A7DD-4889-9BED-FDA5A6744DA6}" type="datetimeFigureOut">
              <a:rPr lang="zh-CN" altLang="en-US" smtClean="0"/>
              <a:pPr/>
              <a:t>2011/7/14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6C4785-1F43-41F9-8998-39441258C24B}"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 name="矩形 9"/>
          <p:cNvSpPr/>
          <p:nvPr/>
        </p:nvSpPr>
        <p:spPr>
          <a:xfrm>
            <a:off x="457200" y="1410736"/>
            <a:ext cx="82296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 1"/>
          <p:cNvSpPr>
            <a:spLocks noGrp="1"/>
          </p:cNvSpPr>
          <p:nvPr>
            <p:ph type="title"/>
          </p:nvPr>
        </p:nvSpPr>
        <p:spPr/>
        <p:txBody>
          <a:bodyPr/>
          <a:lstStyle>
            <a:lvl1pPr>
              <a:defRPr/>
            </a:lvl1pPr>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effectLst>
                  <a:outerShdw blurRad="50800" dist="25400" dir="5400000" algn="tl" rotWithShape="0">
                    <a:srgbClr val="000000">
                      <a:alpha val="43137"/>
                    </a:srgbClr>
                  </a:outerShdw>
                </a:effectLst>
              </a:defRPr>
            </a:lvl1pPr>
            <a:lvl2pPr marL="457200" indent="0">
              <a:buNone/>
              <a:defRPr sz="2000" b="1">
                <a:effectLst>
                  <a:outerShdw blurRad="50800" dist="25400" dir="5400000" algn="tl" rotWithShape="0">
                    <a:srgbClr val="000000">
                      <a:alpha val="43137"/>
                    </a:srgbClr>
                  </a:outerShdw>
                </a:effectLst>
              </a:defRPr>
            </a:lvl2pPr>
            <a:lvl3pPr marL="914400" indent="0">
              <a:buNone/>
              <a:defRPr sz="1800" b="1">
                <a:effectLst>
                  <a:outerShdw blurRad="50800" dist="25400" dir="5400000" algn="tl" rotWithShape="0">
                    <a:srgbClr val="000000">
                      <a:alpha val="43137"/>
                    </a:srgbClr>
                  </a:outerShdw>
                </a:effectLst>
              </a:defRPr>
            </a:lvl3pPr>
            <a:lvl4pPr marL="1371600" indent="0">
              <a:buNone/>
              <a:defRPr sz="1600" b="1">
                <a:effectLst>
                  <a:outerShdw blurRad="50800" dist="25400" dir="5400000" algn="tl" rotWithShape="0">
                    <a:srgbClr val="000000">
                      <a:alpha val="43137"/>
                    </a:srgbClr>
                  </a:outerShdw>
                </a:effectLst>
              </a:defRPr>
            </a:lvl4pPr>
            <a:lvl5pPr marL="1828800" indent="0">
              <a:buNone/>
              <a:defRPr sz="1600" b="1">
                <a:effectLst>
                  <a:outerShdw blurRad="50800" dist="25400" dir="5400000" algn="tl" rotWithShape="0">
                    <a:srgbClr val="000000">
                      <a:alpha val="43137"/>
                    </a:srgbClr>
                  </a:outerShdw>
                </a:effectLst>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effectLst>
                  <a:outerShdw blurRad="50800" dist="25400" dir="5400000" algn="tl" rotWithShape="0">
                    <a:srgbClr val="000000">
                      <a:alpha val="43137"/>
                    </a:srgbClr>
                  </a:outerShdw>
                </a:effectLst>
              </a:defRPr>
            </a:lvl1pPr>
            <a:lvl2pPr marL="457200" indent="0">
              <a:buNone/>
              <a:defRPr sz="2000" b="1">
                <a:effectLst>
                  <a:outerShdw blurRad="50800" dist="25400" dir="5400000" algn="tl" rotWithShape="0">
                    <a:srgbClr val="000000">
                      <a:alpha val="43137"/>
                    </a:srgbClr>
                  </a:outerShdw>
                </a:effectLst>
              </a:defRPr>
            </a:lvl2pPr>
            <a:lvl3pPr marL="914400" indent="0">
              <a:buNone/>
              <a:defRPr sz="1800" b="1">
                <a:effectLst>
                  <a:outerShdw blurRad="50800" dist="25400" dir="5400000" algn="tl" rotWithShape="0">
                    <a:srgbClr val="000000">
                      <a:alpha val="43137"/>
                    </a:srgbClr>
                  </a:outerShdw>
                </a:effectLst>
              </a:defRPr>
            </a:lvl3pPr>
            <a:lvl4pPr marL="1371600" indent="0">
              <a:buNone/>
              <a:defRPr sz="1600" b="1">
                <a:effectLst>
                  <a:outerShdw blurRad="50800" dist="25400" dir="5400000" algn="tl" rotWithShape="0">
                    <a:srgbClr val="000000">
                      <a:alpha val="43137"/>
                    </a:srgbClr>
                  </a:outerShdw>
                </a:effectLst>
              </a:defRPr>
            </a:lvl4pPr>
            <a:lvl5pPr marL="1828800" indent="0">
              <a:buNone/>
              <a:defRPr sz="1600" b="1">
                <a:effectLst>
                  <a:outerShdw blurRad="50800" dist="25400" dir="5400000" algn="tl" rotWithShape="0">
                    <a:srgbClr val="000000">
                      <a:alpha val="43137"/>
                    </a:srgbClr>
                  </a:outerShdw>
                </a:effectLst>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7" name="日期占位符 6"/>
          <p:cNvSpPr>
            <a:spLocks noGrp="1"/>
          </p:cNvSpPr>
          <p:nvPr>
            <p:ph type="dt" sz="half" idx="10"/>
          </p:nvPr>
        </p:nvSpPr>
        <p:spPr/>
        <p:txBody>
          <a:bodyPr/>
          <a:lstStyle/>
          <a:p>
            <a:fld id="{F76A5C8E-A7DD-4889-9BED-FDA5A6744DA6}" type="datetimeFigureOut">
              <a:rPr lang="zh-CN" altLang="en-US" smtClean="0"/>
              <a:pPr/>
              <a:t>2011/7/14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46C4785-1F43-41F9-8998-39441258C24B}"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6" name="矩形 5"/>
          <p:cNvSpPr/>
          <p:nvPr/>
        </p:nvSpPr>
        <p:spPr>
          <a:xfrm>
            <a:off x="457200" y="1410736"/>
            <a:ext cx="82296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日期占位符 2"/>
          <p:cNvSpPr>
            <a:spLocks noGrp="1"/>
          </p:cNvSpPr>
          <p:nvPr>
            <p:ph type="dt" sz="half" idx="10"/>
          </p:nvPr>
        </p:nvSpPr>
        <p:spPr/>
        <p:txBody>
          <a:bodyPr/>
          <a:lstStyle/>
          <a:p>
            <a:fld id="{F76A5C8E-A7DD-4889-9BED-FDA5A6744DA6}" type="datetimeFigureOut">
              <a:rPr lang="zh-CN" altLang="en-US" smtClean="0"/>
              <a:pPr/>
              <a:t>2011/7/14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46C4785-1F43-41F9-8998-39441258C24B}"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76A5C8E-A7DD-4889-9BED-FDA5A6744DA6}" type="datetimeFigureOut">
              <a:rPr lang="zh-CN" altLang="en-US" smtClean="0"/>
              <a:pPr/>
              <a:t>2011/7/14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46C4785-1F43-41F9-8998-39441258C24B}" type="slidenum">
              <a:rPr lang="zh-CN" altLang="en-US" smtClean="0"/>
              <a:pPr/>
              <a:t>‹#›</a:t>
            </a:fld>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8" name="矩形 7"/>
          <p:cNvSpPr/>
          <p:nvPr/>
        </p:nvSpPr>
        <p:spPr>
          <a:xfrm>
            <a:off x="2786050" y="1053546"/>
            <a:ext cx="59040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 1"/>
          <p:cNvSpPr>
            <a:spLocks noGrp="1"/>
          </p:cNvSpPr>
          <p:nvPr>
            <p:ph type="title"/>
          </p:nvPr>
        </p:nvSpPr>
        <p:spPr>
          <a:xfrm>
            <a:off x="2786050" y="228600"/>
            <a:ext cx="5900752" cy="842946"/>
          </a:xfrm>
        </p:spPr>
        <p:txBody>
          <a:bodyPr anchor="b"/>
          <a:lstStyle>
            <a:lvl1pPr algn="ctr">
              <a:defRPr sz="2800" b="0"/>
            </a:lvl1pPr>
          </a:lstStyle>
          <a:p>
            <a:r>
              <a:rPr kumimoji="0" lang="zh-CN" altLang="en-US" smtClean="0"/>
              <a:t>单击此处编辑母版标题样式</a:t>
            </a:r>
            <a:endParaRPr kumimoji="0" lang="en-US"/>
          </a:p>
        </p:txBody>
      </p:sp>
      <p:sp>
        <p:nvSpPr>
          <p:cNvPr id="3" name="内容占位符 2"/>
          <p:cNvSpPr>
            <a:spLocks noGrp="1"/>
          </p:cNvSpPr>
          <p:nvPr>
            <p:ph idx="1"/>
          </p:nvPr>
        </p:nvSpPr>
        <p:spPr>
          <a:xfrm>
            <a:off x="2786050" y="1142984"/>
            <a:ext cx="5900750" cy="514353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文本占位符 3"/>
          <p:cNvSpPr>
            <a:spLocks noGrp="1"/>
          </p:cNvSpPr>
          <p:nvPr>
            <p:ph type="body" sz="half" idx="2"/>
          </p:nvPr>
        </p:nvSpPr>
        <p:spPr>
          <a:xfrm>
            <a:off x="457205" y="1142984"/>
            <a:ext cx="2257408" cy="5143536"/>
          </a:xfrm>
        </p:spPr>
        <p:txBody>
          <a:bodyPr anchor="ct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5" name="日期占位符 4"/>
          <p:cNvSpPr>
            <a:spLocks noGrp="1"/>
          </p:cNvSpPr>
          <p:nvPr>
            <p:ph type="dt" sz="half" idx="10"/>
          </p:nvPr>
        </p:nvSpPr>
        <p:spPr/>
        <p:txBody>
          <a:bodyPr/>
          <a:lstStyle/>
          <a:p>
            <a:fld id="{F76A5C8E-A7DD-4889-9BED-FDA5A6744DA6}" type="datetimeFigureOut">
              <a:rPr lang="zh-CN" altLang="en-US" smtClean="0"/>
              <a:pPr/>
              <a:t>2011/7/14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6C4785-1F43-41F9-8998-39441258C24B}"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矩形 6"/>
          <p:cNvSpPr/>
          <p:nvPr/>
        </p:nvSpPr>
        <p:spPr>
          <a:xfrm>
            <a:off x="0" y="6741368"/>
            <a:ext cx="9144000" cy="116632"/>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占位符 1"/>
          <p:cNvSpPr>
            <a:spLocks noGrp="1"/>
          </p:cNvSpPr>
          <p:nvPr>
            <p:ph type="title"/>
          </p:nvPr>
        </p:nvSpPr>
        <p:spPr>
          <a:xfrm>
            <a:off x="457200" y="274638"/>
            <a:ext cx="8229600" cy="1143000"/>
          </a:xfrm>
          <a:prstGeom prst="rect">
            <a:avLst/>
          </a:prstGeom>
        </p:spPr>
        <p:txBody>
          <a:bodyPr vert="horz" rtlCol="0" anchor="ctr">
            <a:normAutofit/>
          </a:bodyPr>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457200" y="1600200"/>
            <a:ext cx="8229600" cy="4686320"/>
          </a:xfrm>
          <a:prstGeom prst="rect">
            <a:avLst/>
          </a:prstGeom>
        </p:spPr>
        <p:txBody>
          <a:bodyPr vert="horz" rtlCol="0">
            <a:normAutofit/>
          </a:bodyPr>
          <a:lstStyle/>
          <a:p>
            <a:pPr lvl="0" eaLnBrk="1" latinLnBrk="0" hangingPunct="1"/>
            <a:r>
              <a:rPr kumimoji="0" lang="zh-CN" altLang="en-US" smtClean="0"/>
              <a:t>单击此处编辑母版文本样式</a:t>
            </a:r>
          </a:p>
          <a:p>
            <a:pPr lvl="1" eaLnBrk="1" latinLnBrk="0" hangingPunct="1"/>
            <a:r>
              <a:rPr kumimoji="0" lang="zh-CN" altLang="en-US" smtClean="0"/>
              <a:t>第二级</a:t>
            </a:r>
          </a:p>
          <a:p>
            <a:pPr lvl="2" eaLnBrk="1" latinLnBrk="0" hangingPunct="1"/>
            <a:r>
              <a:rPr kumimoji="0" lang="zh-CN" altLang="en-US" smtClean="0"/>
              <a:t>第三级</a:t>
            </a:r>
          </a:p>
          <a:p>
            <a:pPr lvl="3" eaLnBrk="1" latinLnBrk="0" hangingPunct="1"/>
            <a:r>
              <a:rPr kumimoji="0" lang="zh-CN" altLang="en-US" smtClean="0"/>
              <a:t>第四级</a:t>
            </a:r>
          </a:p>
          <a:p>
            <a:pPr lvl="4" eaLnBrk="1" latinLnBrk="0" hangingPunct="1"/>
            <a:r>
              <a:rPr kumimoji="0" lang="zh-CN" altLang="en-US" smtClean="0"/>
              <a:t>第五级</a:t>
            </a:r>
            <a:endParaRPr kumimoji="0" lang="en-US"/>
          </a:p>
        </p:txBody>
      </p:sp>
      <p:sp>
        <p:nvSpPr>
          <p:cNvPr id="4" name="日期占位符 3"/>
          <p:cNvSpPr>
            <a:spLocks noGrp="1"/>
          </p:cNvSpPr>
          <p:nvPr>
            <p:ph type="dt" sz="half" idx="2"/>
          </p:nvPr>
        </p:nvSpPr>
        <p:spPr>
          <a:xfrm>
            <a:off x="76200" y="6400800"/>
            <a:ext cx="3200400" cy="283800"/>
          </a:xfrm>
          <a:prstGeom prst="rect">
            <a:avLst/>
          </a:prstGeom>
        </p:spPr>
        <p:txBody>
          <a:bodyPr vert="horz" rtlCol="0" anchor="b"/>
          <a:lstStyle>
            <a:lvl1pPr algn="l" eaLnBrk="1" latinLnBrk="0" hangingPunct="1">
              <a:defRPr kumimoji="0" sz="1100">
                <a:solidFill>
                  <a:schemeClr val="tx2">
                    <a:lumMod val="75000"/>
                    <a:lumOff val="25000"/>
                  </a:schemeClr>
                </a:solidFill>
              </a:defRPr>
            </a:lvl1pPr>
          </a:lstStyle>
          <a:p>
            <a:fld id="{F76A5C8E-A7DD-4889-9BED-FDA5A6744DA6}" type="datetimeFigureOut">
              <a:rPr lang="zh-CN" altLang="en-US" smtClean="0"/>
              <a:pPr/>
              <a:t>2011/7/14</a:t>
            </a:fld>
            <a:endParaRPr lang="zh-CN" altLang="en-US"/>
          </a:p>
        </p:txBody>
      </p:sp>
      <p:sp>
        <p:nvSpPr>
          <p:cNvPr id="5" name="页脚占位符 4"/>
          <p:cNvSpPr>
            <a:spLocks noGrp="1"/>
          </p:cNvSpPr>
          <p:nvPr>
            <p:ph type="ftr" sz="quarter" idx="3"/>
          </p:nvPr>
        </p:nvSpPr>
        <p:spPr>
          <a:xfrm>
            <a:off x="5334000" y="6400800"/>
            <a:ext cx="3733800" cy="283800"/>
          </a:xfrm>
          <a:prstGeom prst="rect">
            <a:avLst/>
          </a:prstGeom>
        </p:spPr>
        <p:txBody>
          <a:bodyPr vert="horz" rtlCol="0" anchor="ctr"/>
          <a:lstStyle>
            <a:lvl1pPr algn="r" eaLnBrk="1" latinLnBrk="0" hangingPunct="1">
              <a:defRPr kumimoji="0" sz="1100">
                <a:solidFill>
                  <a:schemeClr val="tx2">
                    <a:lumMod val="75000"/>
                    <a:lumOff val="25000"/>
                  </a:schemeClr>
                </a:solidFill>
              </a:defRPr>
            </a:lvl1pPr>
          </a:lstStyle>
          <a:p>
            <a:endParaRPr lang="zh-CN" altLang="en-US"/>
          </a:p>
        </p:txBody>
      </p:sp>
      <p:sp>
        <p:nvSpPr>
          <p:cNvPr id="6" name="灯片编号占位符 5"/>
          <p:cNvSpPr>
            <a:spLocks noGrp="1"/>
          </p:cNvSpPr>
          <p:nvPr>
            <p:ph type="sldNum" sz="quarter" idx="4"/>
          </p:nvPr>
        </p:nvSpPr>
        <p:spPr>
          <a:xfrm>
            <a:off x="4114800" y="6400800"/>
            <a:ext cx="914400" cy="283464"/>
          </a:xfrm>
          <a:prstGeom prst="rect">
            <a:avLst/>
          </a:prstGeom>
          <a:noFill/>
        </p:spPr>
        <p:txBody>
          <a:bodyPr vert="horz" lIns="45720" rIns="45720" rtlCol="0" anchor="ctr"/>
          <a:lstStyle>
            <a:lvl1pPr algn="ctr" eaLnBrk="1" latinLnBrk="0" hangingPunct="1">
              <a:defRPr kumimoji="0" sz="1100" b="0">
                <a:solidFill>
                  <a:schemeClr val="tx2">
                    <a:lumMod val="75000"/>
                    <a:lumOff val="25000"/>
                  </a:schemeClr>
                </a:solidFill>
              </a:defRPr>
            </a:lvl1pPr>
          </a:lstStyle>
          <a:p>
            <a:fld id="{746C4785-1F43-41F9-8998-39441258C24B}" type="slidenum">
              <a:rPr lang="zh-CN" altLang="en-US" smtClean="0"/>
              <a:pPr/>
              <a:t>‹#›</a:t>
            </a:fld>
            <a:endParaRPr lang="zh-CN" altLang="en-US"/>
          </a:p>
        </p:txBody>
      </p:sp>
      <p:sp>
        <p:nvSpPr>
          <p:cNvPr id="8" name="矩形 7"/>
          <p:cNvSpPr/>
          <p:nvPr/>
        </p:nvSpPr>
        <p:spPr>
          <a:xfrm>
            <a:off x="0" y="0"/>
            <a:ext cx="9144000" cy="108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Tree>
  </p:cSld>
  <p:clrMap bg1="lt1" tx1="dk1" bg2="lt2" tx2="dk2" accent1="accent1" accent2="accent2" accent3="accent3" accent4="accent4" accent5="accent5" accent6="accent6" hlink="hlink" folHlink="folHlink"/>
  <p:sldLayoutIdLst>
    <p:sldLayoutId id="2147483709" r:id="rId1"/>
    <p:sldLayoutId id="2147483721"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Lst>
  <p:txStyles>
    <p:title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900" indent="-342900" algn="l" rtl="0" eaLnBrk="1" latinLnBrk="0" hangingPunct="1">
        <a:spcBef>
          <a:spcPct val="20000"/>
        </a:spcBef>
        <a:buClr>
          <a:schemeClr val="tx2"/>
        </a:buClr>
        <a:buSzPct val="50000"/>
        <a:buFont typeface="Wingdings 2"/>
        <a:buChar char="ß"/>
        <a:defRPr kumimoji="0" sz="3200" kern="1200">
          <a:solidFill>
            <a:schemeClr val="tx1"/>
          </a:solidFill>
          <a:latin typeface="+mn-lt"/>
          <a:ea typeface="+mn-ea"/>
          <a:cs typeface="+mn-cs"/>
        </a:defRPr>
      </a:lvl1pPr>
      <a:lvl2pPr marL="742950" indent="-285750" algn="l" rtl="0" eaLnBrk="1" latinLnBrk="0" hangingPunct="1">
        <a:spcBef>
          <a:spcPct val="20000"/>
        </a:spcBef>
        <a:buClr>
          <a:schemeClr val="tx2"/>
        </a:buClr>
        <a:buSzPct val="50000"/>
        <a:buFont typeface="Wingdings 2"/>
        <a:buChar char="Þ"/>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tx2"/>
        </a:buClr>
        <a:buSzPct val="50000"/>
        <a:buFont typeface="Wingdings 2"/>
        <a:buChar char=""/>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tx2"/>
        </a:buClr>
        <a:buSzPct val="50000"/>
        <a:buFont typeface="Wingdings 2"/>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tx2"/>
        </a:buClr>
        <a:buSzPct val="50000"/>
        <a:buFont typeface="Wingdings 2"/>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3.xml"/><Relationship Id="rId4" Type="http://schemas.openxmlformats.org/officeDocument/2006/relationships/image" Target="../media/image6.gif"/></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3.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 Id="rId9"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18" Type="http://schemas.openxmlformats.org/officeDocument/2006/relationships/image" Target="../media/image60.png"/><Relationship Id="rId26" Type="http://schemas.openxmlformats.org/officeDocument/2006/relationships/image" Target="../media/image68.png"/><Relationship Id="rId3" Type="http://schemas.openxmlformats.org/officeDocument/2006/relationships/image" Target="../media/image45.png"/><Relationship Id="rId21" Type="http://schemas.openxmlformats.org/officeDocument/2006/relationships/image" Target="../media/image63.png"/><Relationship Id="rId7" Type="http://schemas.openxmlformats.org/officeDocument/2006/relationships/image" Target="../media/image49.png"/><Relationship Id="rId12" Type="http://schemas.openxmlformats.org/officeDocument/2006/relationships/image" Target="../media/image54.png"/><Relationship Id="rId17" Type="http://schemas.openxmlformats.org/officeDocument/2006/relationships/image" Target="../media/image59.png"/><Relationship Id="rId25" Type="http://schemas.openxmlformats.org/officeDocument/2006/relationships/image" Target="../media/image67.png"/><Relationship Id="rId2" Type="http://schemas.openxmlformats.org/officeDocument/2006/relationships/image" Target="../media/image44.png"/><Relationship Id="rId16" Type="http://schemas.openxmlformats.org/officeDocument/2006/relationships/image" Target="../media/image58.png"/><Relationship Id="rId20" Type="http://schemas.openxmlformats.org/officeDocument/2006/relationships/image" Target="../media/image62.png"/><Relationship Id="rId29" Type="http://schemas.openxmlformats.org/officeDocument/2006/relationships/image" Target="../media/image71.png"/><Relationship Id="rId1" Type="http://schemas.openxmlformats.org/officeDocument/2006/relationships/slideLayout" Target="../slideLayouts/slideLayout3.xml"/><Relationship Id="rId6" Type="http://schemas.openxmlformats.org/officeDocument/2006/relationships/image" Target="../media/image48.png"/><Relationship Id="rId11" Type="http://schemas.openxmlformats.org/officeDocument/2006/relationships/image" Target="../media/image53.png"/><Relationship Id="rId24" Type="http://schemas.openxmlformats.org/officeDocument/2006/relationships/image" Target="../media/image66.png"/><Relationship Id="rId5" Type="http://schemas.openxmlformats.org/officeDocument/2006/relationships/image" Target="../media/image47.png"/><Relationship Id="rId15" Type="http://schemas.openxmlformats.org/officeDocument/2006/relationships/image" Target="../media/image57.png"/><Relationship Id="rId23" Type="http://schemas.openxmlformats.org/officeDocument/2006/relationships/image" Target="../media/image65.png"/><Relationship Id="rId28" Type="http://schemas.openxmlformats.org/officeDocument/2006/relationships/image" Target="../media/image70.png"/><Relationship Id="rId10" Type="http://schemas.openxmlformats.org/officeDocument/2006/relationships/image" Target="../media/image52.png"/><Relationship Id="rId19" Type="http://schemas.openxmlformats.org/officeDocument/2006/relationships/image" Target="../media/image61.jpe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56.png"/><Relationship Id="rId22" Type="http://schemas.openxmlformats.org/officeDocument/2006/relationships/image" Target="../media/image64.png"/><Relationship Id="rId27" Type="http://schemas.openxmlformats.org/officeDocument/2006/relationships/image" Target="../media/image69.png"/></Relationships>
</file>

<file path=ppt/slides/_rels/slide1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3.xml"/><Relationship Id="rId5" Type="http://schemas.openxmlformats.org/officeDocument/2006/relationships/image" Target="../media/image75.png"/><Relationship Id="rId4" Type="http://schemas.openxmlformats.org/officeDocument/2006/relationships/image" Target="../media/image74.jpeg"/></Relationships>
</file>

<file path=ppt/slides/_rels/slide19.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jpeg"/><Relationship Id="rId18" Type="http://schemas.openxmlformats.org/officeDocument/2006/relationships/image" Target="../media/image92.jpeg"/><Relationship Id="rId26" Type="http://schemas.openxmlformats.org/officeDocument/2006/relationships/image" Target="../media/image100.png"/><Relationship Id="rId3" Type="http://schemas.openxmlformats.org/officeDocument/2006/relationships/image" Target="../media/image77.png"/><Relationship Id="rId21" Type="http://schemas.openxmlformats.org/officeDocument/2006/relationships/image" Target="../media/image95.png"/><Relationship Id="rId7" Type="http://schemas.openxmlformats.org/officeDocument/2006/relationships/image" Target="../media/image81.png"/><Relationship Id="rId12" Type="http://schemas.openxmlformats.org/officeDocument/2006/relationships/image" Target="../media/image86.jpeg"/><Relationship Id="rId17" Type="http://schemas.openxmlformats.org/officeDocument/2006/relationships/image" Target="../media/image91.jpeg"/><Relationship Id="rId25" Type="http://schemas.openxmlformats.org/officeDocument/2006/relationships/image" Target="../media/image99.png"/><Relationship Id="rId2" Type="http://schemas.openxmlformats.org/officeDocument/2006/relationships/image" Target="../media/image76.png"/><Relationship Id="rId16" Type="http://schemas.openxmlformats.org/officeDocument/2006/relationships/image" Target="../media/image90.jpeg"/><Relationship Id="rId20" Type="http://schemas.openxmlformats.org/officeDocument/2006/relationships/image" Target="../media/image94.jpeg"/><Relationship Id="rId1" Type="http://schemas.openxmlformats.org/officeDocument/2006/relationships/slideLayout" Target="../slideLayouts/slideLayout3.xml"/><Relationship Id="rId6" Type="http://schemas.openxmlformats.org/officeDocument/2006/relationships/image" Target="../media/image80.png"/><Relationship Id="rId11" Type="http://schemas.openxmlformats.org/officeDocument/2006/relationships/image" Target="../media/image85.png"/><Relationship Id="rId24" Type="http://schemas.openxmlformats.org/officeDocument/2006/relationships/image" Target="../media/image98.png"/><Relationship Id="rId5" Type="http://schemas.openxmlformats.org/officeDocument/2006/relationships/image" Target="../media/image79.png"/><Relationship Id="rId15" Type="http://schemas.openxmlformats.org/officeDocument/2006/relationships/image" Target="../media/image89.jpeg"/><Relationship Id="rId23" Type="http://schemas.openxmlformats.org/officeDocument/2006/relationships/image" Target="../media/image97.png"/><Relationship Id="rId10" Type="http://schemas.openxmlformats.org/officeDocument/2006/relationships/image" Target="../media/image84.png"/><Relationship Id="rId19" Type="http://schemas.openxmlformats.org/officeDocument/2006/relationships/image" Target="../media/image93.jpeg"/><Relationship Id="rId4" Type="http://schemas.openxmlformats.org/officeDocument/2006/relationships/image" Target="../media/image78.png"/><Relationship Id="rId9" Type="http://schemas.openxmlformats.org/officeDocument/2006/relationships/image" Target="../media/image83.png"/><Relationship Id="rId14" Type="http://schemas.openxmlformats.org/officeDocument/2006/relationships/image" Target="../media/image88.jpeg"/><Relationship Id="rId22" Type="http://schemas.openxmlformats.org/officeDocument/2006/relationships/image" Target="../media/image96.png"/></Relationships>
</file>

<file path=ppt/slides/_rels/slide2.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12.png"/><Relationship Id="rId18" Type="http://schemas.openxmlformats.org/officeDocument/2006/relationships/image" Target="../media/image117.png"/><Relationship Id="rId26" Type="http://schemas.openxmlformats.org/officeDocument/2006/relationships/image" Target="../media/image125.png"/><Relationship Id="rId3" Type="http://schemas.openxmlformats.org/officeDocument/2006/relationships/image" Target="../media/image102.png"/><Relationship Id="rId21" Type="http://schemas.openxmlformats.org/officeDocument/2006/relationships/image" Target="../media/image120.jpeg"/><Relationship Id="rId7" Type="http://schemas.openxmlformats.org/officeDocument/2006/relationships/image" Target="../media/image106.jpeg"/><Relationship Id="rId12" Type="http://schemas.openxmlformats.org/officeDocument/2006/relationships/image" Target="../media/image111.png"/><Relationship Id="rId17" Type="http://schemas.openxmlformats.org/officeDocument/2006/relationships/image" Target="../media/image116.png"/><Relationship Id="rId25" Type="http://schemas.openxmlformats.org/officeDocument/2006/relationships/image" Target="../media/image124.png"/><Relationship Id="rId2" Type="http://schemas.openxmlformats.org/officeDocument/2006/relationships/image" Target="../media/image101.png"/><Relationship Id="rId16" Type="http://schemas.openxmlformats.org/officeDocument/2006/relationships/image" Target="../media/image115.png"/><Relationship Id="rId20" Type="http://schemas.openxmlformats.org/officeDocument/2006/relationships/image" Target="../media/image119.jpeg"/><Relationship Id="rId29" Type="http://schemas.openxmlformats.org/officeDocument/2006/relationships/image" Target="../media/image128.png"/><Relationship Id="rId1" Type="http://schemas.openxmlformats.org/officeDocument/2006/relationships/slideLayout" Target="../slideLayouts/slideLayout3.xml"/><Relationship Id="rId6" Type="http://schemas.openxmlformats.org/officeDocument/2006/relationships/image" Target="../media/image105.jpeg"/><Relationship Id="rId11" Type="http://schemas.openxmlformats.org/officeDocument/2006/relationships/image" Target="../media/image110.png"/><Relationship Id="rId24" Type="http://schemas.openxmlformats.org/officeDocument/2006/relationships/image" Target="../media/image123.png"/><Relationship Id="rId32" Type="http://schemas.openxmlformats.org/officeDocument/2006/relationships/image" Target="../media/image131.png"/><Relationship Id="rId5" Type="http://schemas.openxmlformats.org/officeDocument/2006/relationships/image" Target="../media/image104.jpeg"/><Relationship Id="rId15" Type="http://schemas.openxmlformats.org/officeDocument/2006/relationships/image" Target="../media/image114.png"/><Relationship Id="rId23" Type="http://schemas.openxmlformats.org/officeDocument/2006/relationships/image" Target="../media/image122.jpeg"/><Relationship Id="rId28" Type="http://schemas.openxmlformats.org/officeDocument/2006/relationships/image" Target="../media/image127.png"/><Relationship Id="rId10" Type="http://schemas.openxmlformats.org/officeDocument/2006/relationships/image" Target="../media/image109.png"/><Relationship Id="rId19" Type="http://schemas.openxmlformats.org/officeDocument/2006/relationships/image" Target="../media/image118.png"/><Relationship Id="rId31" Type="http://schemas.openxmlformats.org/officeDocument/2006/relationships/image" Target="../media/image130.png"/><Relationship Id="rId4" Type="http://schemas.openxmlformats.org/officeDocument/2006/relationships/image" Target="../media/image103.jpeg"/><Relationship Id="rId9" Type="http://schemas.openxmlformats.org/officeDocument/2006/relationships/image" Target="../media/image108.png"/><Relationship Id="rId14" Type="http://schemas.openxmlformats.org/officeDocument/2006/relationships/image" Target="../media/image113.png"/><Relationship Id="rId22" Type="http://schemas.openxmlformats.org/officeDocument/2006/relationships/image" Target="../media/image121.jpeg"/><Relationship Id="rId27" Type="http://schemas.openxmlformats.org/officeDocument/2006/relationships/image" Target="../media/image126.png"/><Relationship Id="rId30" Type="http://schemas.openxmlformats.org/officeDocument/2006/relationships/image" Target="../media/image1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chart" Target="../charts/chart3.xml"/><Relationship Id="rId3" Type="http://schemas.openxmlformats.org/officeDocument/2006/relationships/image" Target="../media/image20.jpeg"/><Relationship Id="rId7" Type="http://schemas.openxmlformats.org/officeDocument/2006/relationships/image" Target="../media/image22.jpeg"/><Relationship Id="rId2"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chart" Target="../charts/chart2.xml"/><Relationship Id="rId5" Type="http://schemas.openxmlformats.org/officeDocument/2006/relationships/chart" Target="../charts/chart1.xml"/><Relationship Id="rId10" Type="http://schemas.openxmlformats.org/officeDocument/2006/relationships/image" Target="../media/image23.jpeg"/><Relationship Id="rId4" Type="http://schemas.openxmlformats.org/officeDocument/2006/relationships/image" Target="../media/image21.jpeg"/><Relationship Id="rId9" Type="http://schemas.openxmlformats.org/officeDocument/2006/relationships/chart" Target="../charts/chart4.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3.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en-US" altLang="zh-CN" b="1" dirty="0" smtClean="0"/>
              <a:t>CADAL</a:t>
            </a:r>
            <a:r>
              <a:rPr lang="zh-CN" altLang="en-US" b="1" dirty="0" smtClean="0"/>
              <a:t>二期技术工作进展</a:t>
            </a:r>
            <a:endParaRPr lang="zh-CN" altLang="en-US" b="1" dirty="0"/>
          </a:p>
        </p:txBody>
      </p:sp>
      <p:sp>
        <p:nvSpPr>
          <p:cNvPr id="3" name="副标题 2"/>
          <p:cNvSpPr>
            <a:spLocks noGrp="1"/>
          </p:cNvSpPr>
          <p:nvPr>
            <p:ph type="subTitle" idx="1"/>
          </p:nvPr>
        </p:nvSpPr>
        <p:spPr>
          <a:xfrm>
            <a:off x="1371600" y="3140968"/>
            <a:ext cx="6400800" cy="1752600"/>
          </a:xfrm>
        </p:spPr>
        <p:txBody>
          <a:bodyPr>
            <a:normAutofit fontScale="85000" lnSpcReduction="20000"/>
          </a:bodyPr>
          <a:lstStyle/>
          <a:p>
            <a:endParaRPr lang="en-US" altLang="zh-CN" dirty="0" smtClean="0"/>
          </a:p>
          <a:p>
            <a:pPr algn="r"/>
            <a:r>
              <a:rPr lang="en-US" altLang="zh-CN" dirty="0" smtClean="0">
                <a:solidFill>
                  <a:schemeClr val="tx1"/>
                </a:solidFill>
              </a:rPr>
              <a:t>CADAL</a:t>
            </a:r>
            <a:r>
              <a:rPr lang="zh-CN" altLang="en-US" dirty="0" smtClean="0">
                <a:solidFill>
                  <a:schemeClr val="tx1"/>
                </a:solidFill>
              </a:rPr>
              <a:t>项目管理中心</a:t>
            </a:r>
            <a:endParaRPr lang="en-US" altLang="zh-CN" dirty="0" smtClean="0">
              <a:solidFill>
                <a:schemeClr val="tx1"/>
              </a:solidFill>
            </a:endParaRPr>
          </a:p>
          <a:p>
            <a:pPr algn="r"/>
            <a:r>
              <a:rPr lang="zh-CN" altLang="en-US" dirty="0" smtClean="0">
                <a:solidFill>
                  <a:schemeClr val="tx1"/>
                </a:solidFill>
              </a:rPr>
              <a:t>魏宝刚</a:t>
            </a:r>
            <a:endParaRPr lang="en-US" altLang="zh-CN" dirty="0" smtClean="0">
              <a:solidFill>
                <a:schemeClr val="tx1"/>
              </a:solidFill>
            </a:endParaRPr>
          </a:p>
          <a:p>
            <a:pPr algn="r"/>
            <a:r>
              <a:rPr lang="en-US" altLang="zh-CN" dirty="0" smtClean="0">
                <a:solidFill>
                  <a:schemeClr val="tx1"/>
                </a:solidFill>
              </a:rPr>
              <a:t>2011.7.14</a:t>
            </a:r>
            <a:endParaRPr lang="zh-CN" altLang="en-US" dirty="0">
              <a:solidFill>
                <a:schemeClr val="tx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utoShape 6"/>
          <p:cNvSpPr>
            <a:spLocks noChangeArrowheads="1"/>
          </p:cNvSpPr>
          <p:nvPr/>
        </p:nvSpPr>
        <p:spPr bwMode="ltGray">
          <a:xfrm>
            <a:off x="5292080" y="1340768"/>
            <a:ext cx="3456384" cy="2448272"/>
          </a:xfrm>
          <a:prstGeom prst="roundRect">
            <a:avLst>
              <a:gd name="adj" fmla="val 2259"/>
            </a:avLst>
          </a:prstGeom>
          <a:solidFill>
            <a:schemeClr val="bg1">
              <a:lumMod val="95000"/>
              <a:alpha val="44000"/>
            </a:schemeClr>
          </a:solidFill>
          <a:ln w="12700">
            <a:solidFill>
              <a:schemeClr val="bg2">
                <a:lumMod val="40000"/>
                <a:lumOff val="60000"/>
              </a:schemeClr>
            </a:solidFill>
            <a:round/>
            <a:headEnd/>
            <a:tailEnd/>
          </a:ln>
        </p:spPr>
        <p:txBody>
          <a:bodyPr wrap="none" anchor="ctr"/>
          <a:lstStyle/>
          <a:p>
            <a:endParaRPr lang="zh-CN" altLang="en-US"/>
          </a:p>
        </p:txBody>
      </p:sp>
      <p:sp>
        <p:nvSpPr>
          <p:cNvPr id="12" name="AutoShape 6"/>
          <p:cNvSpPr>
            <a:spLocks noChangeArrowheads="1"/>
          </p:cNvSpPr>
          <p:nvPr/>
        </p:nvSpPr>
        <p:spPr bwMode="ltGray">
          <a:xfrm>
            <a:off x="4355976" y="3789040"/>
            <a:ext cx="4392488" cy="2664296"/>
          </a:xfrm>
          <a:prstGeom prst="roundRect">
            <a:avLst>
              <a:gd name="adj" fmla="val 2259"/>
            </a:avLst>
          </a:prstGeom>
          <a:solidFill>
            <a:schemeClr val="bg1">
              <a:lumMod val="95000"/>
              <a:alpha val="44000"/>
            </a:schemeClr>
          </a:solidFill>
          <a:ln w="12700">
            <a:solidFill>
              <a:schemeClr val="bg2">
                <a:lumMod val="40000"/>
                <a:lumOff val="60000"/>
              </a:schemeClr>
            </a:solidFill>
            <a:round/>
            <a:headEnd/>
            <a:tailEnd/>
          </a:ln>
        </p:spPr>
        <p:txBody>
          <a:bodyPr wrap="none" anchor="ctr"/>
          <a:lstStyle/>
          <a:p>
            <a:endParaRPr lang="zh-CN" altLang="en-US"/>
          </a:p>
        </p:txBody>
      </p:sp>
      <p:sp>
        <p:nvSpPr>
          <p:cNvPr id="22" name="矩形 4"/>
          <p:cNvSpPr>
            <a:spLocks noChangeArrowheads="1"/>
          </p:cNvSpPr>
          <p:nvPr/>
        </p:nvSpPr>
        <p:spPr bwMode="auto">
          <a:xfrm>
            <a:off x="251520" y="1455167"/>
            <a:ext cx="7858125" cy="461665"/>
          </a:xfrm>
          <a:prstGeom prst="rect">
            <a:avLst/>
          </a:prstGeom>
          <a:noFill/>
          <a:ln w="9525">
            <a:noFill/>
            <a:miter lim="800000"/>
            <a:headEnd/>
            <a:tailEnd/>
          </a:ln>
        </p:spPr>
        <p:txBody>
          <a:bodyPr>
            <a:spAutoFit/>
          </a:bodyPr>
          <a:lstStyle/>
          <a:p>
            <a:pPr>
              <a:buClr>
                <a:schemeClr val="accent2">
                  <a:lumMod val="50000"/>
                </a:schemeClr>
              </a:buClr>
              <a:buFont typeface="Wingdings" pitchFamily="2" charset="2"/>
              <a:buChar char="u"/>
            </a:pPr>
            <a:r>
              <a:rPr lang="zh-CN" altLang="en-US" sz="2400" dirty="0" smtClean="0">
                <a:latin typeface="Times New Roman" pitchFamily="18" charset="0"/>
                <a:ea typeface="微软雅黑" pitchFamily="34" charset="-122"/>
                <a:cs typeface="Times New Roman" pitchFamily="18" charset="0"/>
              </a:rPr>
              <a:t> 图书</a:t>
            </a:r>
            <a:r>
              <a:rPr lang="zh-CN" altLang="en-US" sz="2400" dirty="0">
                <a:latin typeface="Times New Roman" pitchFamily="18" charset="0"/>
                <a:ea typeface="微软雅黑" pitchFamily="34" charset="-122"/>
                <a:cs typeface="Times New Roman" pitchFamily="18" charset="0"/>
              </a:rPr>
              <a:t>跨媒体资源融合阅读技术</a:t>
            </a:r>
          </a:p>
        </p:txBody>
      </p:sp>
      <p:pic>
        <p:nvPicPr>
          <p:cNvPr id="23" name="Picture 4"/>
          <p:cNvPicPr>
            <a:picLocks noChangeAspect="1" noChangeArrowheads="1"/>
          </p:cNvPicPr>
          <p:nvPr/>
        </p:nvPicPr>
        <p:blipFill>
          <a:blip r:embed="rId2" cstate="print"/>
          <a:srcRect/>
          <a:stretch>
            <a:fillRect/>
          </a:stretch>
        </p:blipFill>
        <p:spPr bwMode="auto">
          <a:xfrm>
            <a:off x="5364088" y="1412776"/>
            <a:ext cx="3285927" cy="2329557"/>
          </a:xfrm>
          <a:prstGeom prst="rect">
            <a:avLst/>
          </a:prstGeom>
          <a:noFill/>
          <a:ln w="9525">
            <a:noFill/>
            <a:miter lim="800000"/>
            <a:headEnd/>
            <a:tailEnd/>
          </a:ln>
        </p:spPr>
      </p:pic>
      <p:pic>
        <p:nvPicPr>
          <p:cNvPr id="24" name="Picture 2"/>
          <p:cNvPicPr>
            <a:picLocks noChangeAspect="1" noChangeArrowheads="1"/>
          </p:cNvPicPr>
          <p:nvPr/>
        </p:nvPicPr>
        <p:blipFill>
          <a:blip r:embed="rId3" cstate="print"/>
          <a:srcRect t="12500"/>
          <a:stretch>
            <a:fillRect/>
          </a:stretch>
        </p:blipFill>
        <p:spPr bwMode="auto">
          <a:xfrm>
            <a:off x="4427984" y="3861048"/>
            <a:ext cx="4269036" cy="2520280"/>
          </a:xfrm>
          <a:prstGeom prst="rect">
            <a:avLst/>
          </a:prstGeom>
          <a:noFill/>
          <a:ln w="9525">
            <a:noFill/>
            <a:miter lim="800000"/>
            <a:headEnd/>
            <a:tailEnd/>
          </a:ln>
        </p:spPr>
      </p:pic>
      <p:sp>
        <p:nvSpPr>
          <p:cNvPr id="25" name="TextBox 5"/>
          <p:cNvSpPr txBox="1">
            <a:spLocks noChangeArrowheads="1"/>
          </p:cNvSpPr>
          <p:nvPr/>
        </p:nvSpPr>
        <p:spPr bwMode="auto">
          <a:xfrm>
            <a:off x="251520" y="2092781"/>
            <a:ext cx="3643312" cy="4216539"/>
          </a:xfrm>
          <a:prstGeom prst="rect">
            <a:avLst/>
          </a:prstGeom>
          <a:noFill/>
          <a:ln w="9525">
            <a:noFill/>
            <a:miter lim="800000"/>
            <a:headEnd/>
            <a:tailEnd/>
          </a:ln>
        </p:spPr>
        <p:txBody>
          <a:bodyPr>
            <a:spAutoFit/>
          </a:bodyPr>
          <a:lstStyle/>
          <a:p>
            <a:pPr indent="273050" algn="just">
              <a:spcBef>
                <a:spcPts val="600"/>
              </a:spcBef>
              <a:buClr>
                <a:schemeClr val="accent2">
                  <a:lumMod val="50000"/>
                </a:schemeClr>
              </a:buClr>
              <a:buFont typeface="Wingdings" pitchFamily="2" charset="2"/>
              <a:buChar char="n"/>
            </a:pPr>
            <a:r>
              <a:rPr lang="zh-CN" altLang="en-US" sz="2000" b="0" dirty="0">
                <a:latin typeface="+mj-ea"/>
                <a:ea typeface="+mj-ea"/>
                <a:cs typeface="Times New Roman" pitchFamily="18" charset="0"/>
              </a:rPr>
              <a:t>图书阅读</a:t>
            </a:r>
            <a:endParaRPr lang="en-US" altLang="zh-CN" sz="2000" b="0" dirty="0">
              <a:latin typeface="+mj-ea"/>
              <a:ea typeface="+mj-ea"/>
              <a:cs typeface="Times New Roman" pitchFamily="18" charset="0"/>
            </a:endParaRPr>
          </a:p>
          <a:p>
            <a:pPr lvl="1" indent="273050" algn="just">
              <a:spcBef>
                <a:spcPts val="600"/>
              </a:spcBef>
              <a:buClr>
                <a:schemeClr val="accent2">
                  <a:lumMod val="50000"/>
                </a:schemeClr>
              </a:buClr>
              <a:buBlip>
                <a:blip r:embed="rId4"/>
              </a:buBlip>
            </a:pPr>
            <a:r>
              <a:rPr lang="zh-CN" altLang="en-US" sz="2000" dirty="0">
                <a:latin typeface="+mj-ea"/>
                <a:ea typeface="+mj-ea"/>
                <a:cs typeface="Times New Roman" pitchFamily="18" charset="0"/>
              </a:rPr>
              <a:t>模拟翻页、按章节阅读</a:t>
            </a:r>
            <a:endParaRPr lang="en-US" altLang="zh-CN" sz="2000" dirty="0">
              <a:latin typeface="+mj-ea"/>
              <a:ea typeface="+mj-ea"/>
              <a:cs typeface="Times New Roman" pitchFamily="18" charset="0"/>
            </a:endParaRPr>
          </a:p>
          <a:p>
            <a:pPr lvl="1" indent="273050" algn="just">
              <a:spcBef>
                <a:spcPts val="600"/>
              </a:spcBef>
              <a:buClr>
                <a:schemeClr val="accent2">
                  <a:lumMod val="50000"/>
                </a:schemeClr>
              </a:buClr>
              <a:buBlip>
                <a:blip r:embed="rId4"/>
              </a:buBlip>
            </a:pPr>
            <a:r>
              <a:rPr lang="zh-CN" altLang="en-US" sz="2000" dirty="0">
                <a:latin typeface="+mj-ea"/>
                <a:ea typeface="+mj-ea"/>
                <a:cs typeface="Times New Roman" pitchFamily="18" charset="0"/>
              </a:rPr>
              <a:t>跨媒体资源融合辅助</a:t>
            </a:r>
            <a:r>
              <a:rPr lang="zh-CN" altLang="en-US" sz="2000" dirty="0" smtClean="0">
                <a:latin typeface="+mj-ea"/>
                <a:ea typeface="+mj-ea"/>
                <a:cs typeface="Times New Roman" pitchFamily="18" charset="0"/>
              </a:rPr>
              <a:t>阅读</a:t>
            </a:r>
            <a:r>
              <a:rPr lang="en-US" altLang="zh-CN" sz="2000" dirty="0" smtClean="0">
                <a:latin typeface="+mj-ea"/>
                <a:ea typeface="+mj-ea"/>
                <a:cs typeface="Times New Roman" pitchFamily="18" charset="0"/>
              </a:rPr>
              <a:t>(</a:t>
            </a:r>
            <a:r>
              <a:rPr lang="zh-CN" altLang="en-US" sz="2000" dirty="0" smtClean="0">
                <a:latin typeface="+mj-ea"/>
                <a:ea typeface="+mj-ea"/>
                <a:cs typeface="Times New Roman" pitchFamily="18" charset="0"/>
              </a:rPr>
              <a:t>音频</a:t>
            </a:r>
            <a:r>
              <a:rPr lang="zh-CN" altLang="en-US" sz="2000" dirty="0">
                <a:latin typeface="+mj-ea"/>
                <a:ea typeface="+mj-ea"/>
                <a:cs typeface="Times New Roman" pitchFamily="18" charset="0"/>
              </a:rPr>
              <a:t>、视频、文本</a:t>
            </a:r>
            <a:r>
              <a:rPr lang="zh-CN" altLang="en-US" sz="2000" dirty="0" smtClean="0">
                <a:latin typeface="+mj-ea"/>
                <a:ea typeface="+mj-ea"/>
                <a:cs typeface="Times New Roman" pitchFamily="18" charset="0"/>
              </a:rPr>
              <a:t>等</a:t>
            </a:r>
            <a:r>
              <a:rPr lang="en-US" altLang="zh-CN" sz="2000" dirty="0" smtClean="0">
                <a:latin typeface="+mj-ea"/>
                <a:ea typeface="+mj-ea"/>
                <a:cs typeface="Times New Roman" pitchFamily="18" charset="0"/>
              </a:rPr>
              <a:t>)</a:t>
            </a:r>
            <a:endParaRPr lang="en-US" altLang="zh-CN" sz="2000" dirty="0">
              <a:latin typeface="+mj-ea"/>
              <a:ea typeface="+mj-ea"/>
              <a:cs typeface="Times New Roman" pitchFamily="18" charset="0"/>
            </a:endParaRPr>
          </a:p>
          <a:p>
            <a:pPr indent="273050" algn="just">
              <a:spcBef>
                <a:spcPts val="600"/>
              </a:spcBef>
              <a:buClr>
                <a:schemeClr val="accent2">
                  <a:lumMod val="50000"/>
                </a:schemeClr>
              </a:buClr>
              <a:buFont typeface="Wingdings" pitchFamily="2" charset="2"/>
              <a:buChar char="n"/>
            </a:pPr>
            <a:r>
              <a:rPr lang="zh-CN" altLang="en-US" sz="2000" b="0" dirty="0">
                <a:latin typeface="+mj-ea"/>
                <a:ea typeface="+mj-ea"/>
                <a:cs typeface="Times New Roman" pitchFamily="18" charset="0"/>
              </a:rPr>
              <a:t>阅读辅助功能</a:t>
            </a:r>
            <a:endParaRPr lang="en-US" altLang="zh-CN" sz="2000" b="0" dirty="0">
              <a:latin typeface="+mj-ea"/>
              <a:ea typeface="+mj-ea"/>
              <a:cs typeface="Times New Roman" pitchFamily="18" charset="0"/>
            </a:endParaRPr>
          </a:p>
          <a:p>
            <a:pPr lvl="1" indent="273050" algn="just">
              <a:spcBef>
                <a:spcPts val="600"/>
              </a:spcBef>
              <a:buClr>
                <a:schemeClr val="accent2">
                  <a:lumMod val="50000"/>
                </a:schemeClr>
              </a:buClr>
              <a:buBlip>
                <a:blip r:embed="rId4"/>
              </a:buBlip>
            </a:pPr>
            <a:r>
              <a:rPr lang="zh-CN" altLang="en-US" sz="2000" b="0" dirty="0">
                <a:latin typeface="+mj-ea"/>
                <a:ea typeface="+mj-ea"/>
                <a:cs typeface="Times New Roman" pitchFamily="18" charset="0"/>
              </a:rPr>
              <a:t>书籍内容的缩放</a:t>
            </a:r>
            <a:endParaRPr lang="en-US" altLang="zh-CN" sz="2000" b="0" dirty="0">
              <a:latin typeface="+mj-ea"/>
              <a:ea typeface="+mj-ea"/>
              <a:cs typeface="Times New Roman" pitchFamily="18" charset="0"/>
            </a:endParaRPr>
          </a:p>
          <a:p>
            <a:pPr lvl="1" indent="273050" algn="just">
              <a:spcBef>
                <a:spcPts val="600"/>
              </a:spcBef>
              <a:buClr>
                <a:schemeClr val="accent2">
                  <a:lumMod val="50000"/>
                </a:schemeClr>
              </a:buClr>
              <a:buBlip>
                <a:blip r:embed="rId4"/>
              </a:buBlip>
            </a:pPr>
            <a:r>
              <a:rPr lang="zh-CN" altLang="en-US" sz="2000" b="0" dirty="0">
                <a:latin typeface="+mj-ea"/>
                <a:ea typeface="+mj-ea"/>
                <a:cs typeface="Times New Roman" pitchFamily="18" charset="0"/>
              </a:rPr>
              <a:t>多本书籍参照阅读</a:t>
            </a:r>
            <a:endParaRPr lang="en-US" altLang="zh-CN" sz="2000" b="0" dirty="0">
              <a:latin typeface="+mj-ea"/>
              <a:ea typeface="+mj-ea"/>
              <a:cs typeface="Times New Roman" pitchFamily="18" charset="0"/>
            </a:endParaRPr>
          </a:p>
          <a:p>
            <a:pPr lvl="1" indent="273050" algn="just">
              <a:spcBef>
                <a:spcPts val="600"/>
              </a:spcBef>
              <a:buClr>
                <a:schemeClr val="accent2">
                  <a:lumMod val="50000"/>
                </a:schemeClr>
              </a:buClr>
              <a:buBlip>
                <a:blip r:embed="rId4"/>
              </a:buBlip>
            </a:pPr>
            <a:r>
              <a:rPr lang="zh-CN" altLang="en-US" sz="2000" b="0" dirty="0">
                <a:latin typeface="+mj-ea"/>
                <a:ea typeface="+mj-ea"/>
                <a:cs typeface="Times New Roman" pitchFamily="18" charset="0"/>
              </a:rPr>
              <a:t>多用户的协同阅读</a:t>
            </a:r>
            <a:endParaRPr lang="en-US" altLang="zh-CN" sz="2000" b="0" dirty="0">
              <a:latin typeface="+mj-ea"/>
              <a:ea typeface="+mj-ea"/>
              <a:cs typeface="Times New Roman" pitchFamily="18" charset="0"/>
            </a:endParaRPr>
          </a:p>
          <a:p>
            <a:pPr lvl="1" indent="273050" algn="just">
              <a:spcBef>
                <a:spcPts val="600"/>
              </a:spcBef>
              <a:buClr>
                <a:schemeClr val="accent2">
                  <a:lumMod val="50000"/>
                </a:schemeClr>
              </a:buClr>
              <a:buBlip>
                <a:blip r:embed="rId4"/>
              </a:buBlip>
            </a:pPr>
            <a:r>
              <a:rPr lang="zh-CN" altLang="en-US" sz="2000" b="0" dirty="0">
                <a:latin typeface="+mj-ea"/>
                <a:ea typeface="+mj-ea"/>
                <a:cs typeface="Times New Roman" pitchFamily="18" charset="0"/>
              </a:rPr>
              <a:t>阅读历史记录</a:t>
            </a:r>
            <a:endParaRPr lang="en-US" altLang="zh-CN" sz="2000" b="0" dirty="0">
              <a:latin typeface="+mj-ea"/>
              <a:ea typeface="+mj-ea"/>
              <a:cs typeface="Times New Roman" pitchFamily="18" charset="0"/>
            </a:endParaRPr>
          </a:p>
          <a:p>
            <a:pPr lvl="1" indent="273050" algn="just">
              <a:spcBef>
                <a:spcPts val="600"/>
              </a:spcBef>
              <a:buClr>
                <a:schemeClr val="accent2">
                  <a:lumMod val="50000"/>
                </a:schemeClr>
              </a:buClr>
              <a:buBlip>
                <a:blip r:embed="rId4"/>
              </a:buBlip>
            </a:pPr>
            <a:r>
              <a:rPr lang="zh-CN" altLang="en-US" sz="2000" b="0" dirty="0">
                <a:latin typeface="+mj-ea"/>
                <a:ea typeface="+mj-ea"/>
                <a:cs typeface="Times New Roman" pitchFamily="18" charset="0"/>
              </a:rPr>
              <a:t>按照内容的书籍推荐</a:t>
            </a:r>
          </a:p>
          <a:p>
            <a:pPr indent="273050" algn="just">
              <a:spcBef>
                <a:spcPts val="600"/>
              </a:spcBef>
              <a:buClr>
                <a:srgbClr val="FF0000"/>
              </a:buClr>
              <a:buFont typeface="Wingdings" pitchFamily="2" charset="2"/>
              <a:buChar char="n"/>
            </a:pPr>
            <a:endParaRPr lang="en-US" altLang="zh-CN" b="0" dirty="0">
              <a:latin typeface="Times New Roman" pitchFamily="18" charset="0"/>
              <a:cs typeface="Times New Roman" pitchFamily="18" charset="0"/>
            </a:endParaRPr>
          </a:p>
        </p:txBody>
      </p:sp>
      <p:sp>
        <p:nvSpPr>
          <p:cNvPr id="11" name="标题 1"/>
          <p:cNvSpPr>
            <a:spLocks noGrp="1"/>
          </p:cNvSpPr>
          <p:nvPr>
            <p:ph type="title"/>
          </p:nvPr>
        </p:nvSpPr>
        <p:spPr>
          <a:xfrm>
            <a:off x="323528" y="188640"/>
            <a:ext cx="8712968" cy="868958"/>
          </a:xfrm>
        </p:spPr>
        <p:txBody>
          <a:bodyPr>
            <a:normAutofit/>
          </a:bodyPr>
          <a:lstStyle/>
          <a:p>
            <a:pPr marL="0" lvl="1"/>
            <a:r>
              <a:rPr lang="zh-CN" altLang="en-US" sz="3600" b="1" dirty="0" smtClean="0">
                <a:latin typeface="微软雅黑" pitchFamily="34" charset="-122"/>
                <a:ea typeface="微软雅黑" pitchFamily="34" charset="-122"/>
              </a:rPr>
              <a:t>阅读服务</a:t>
            </a:r>
            <a:r>
              <a:rPr lang="en-US" altLang="zh-CN" sz="2800" b="1" dirty="0" smtClean="0">
                <a:latin typeface="微软雅黑" pitchFamily="34" charset="-122"/>
                <a:ea typeface="微软雅黑" pitchFamily="34" charset="-122"/>
              </a:rPr>
              <a:t>—</a:t>
            </a:r>
            <a:r>
              <a:rPr lang="zh-CN" altLang="en-US" sz="2800" b="1" dirty="0" smtClean="0">
                <a:latin typeface="微软雅黑" pitchFamily="34" charset="-122"/>
                <a:ea typeface="微软雅黑" pitchFamily="34" charset="-122"/>
              </a:rPr>
              <a:t>新型阅读体验</a:t>
            </a:r>
            <a:r>
              <a:rPr lang="zh-CN" altLang="en-US" sz="2200" b="1" dirty="0" smtClean="0">
                <a:latin typeface="微软雅黑" pitchFamily="34" charset="-122"/>
                <a:ea typeface="微软雅黑" pitchFamily="34" charset="-122"/>
              </a:rPr>
              <a:t>（沉浸式阅读技术与平台）</a:t>
            </a:r>
            <a:endParaRPr lang="zh-CN" altLang="en-US" sz="2200" b="1" dirty="0">
              <a:latin typeface="微软雅黑" pitchFamily="34" charset="-122"/>
              <a:ea typeface="微软雅黑"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linds(horizontal)">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AutoShape 6"/>
          <p:cNvSpPr>
            <a:spLocks noChangeArrowheads="1"/>
          </p:cNvSpPr>
          <p:nvPr/>
        </p:nvSpPr>
        <p:spPr bwMode="ltGray">
          <a:xfrm>
            <a:off x="323528" y="2132856"/>
            <a:ext cx="8568952" cy="4248472"/>
          </a:xfrm>
          <a:prstGeom prst="roundRect">
            <a:avLst>
              <a:gd name="adj" fmla="val 2259"/>
            </a:avLst>
          </a:prstGeom>
          <a:solidFill>
            <a:schemeClr val="bg1">
              <a:lumMod val="95000"/>
              <a:alpha val="44000"/>
            </a:schemeClr>
          </a:solidFill>
          <a:ln w="12700">
            <a:solidFill>
              <a:schemeClr val="bg2">
                <a:lumMod val="40000"/>
                <a:lumOff val="60000"/>
              </a:schemeClr>
            </a:solidFill>
            <a:round/>
            <a:headEnd/>
            <a:tailEnd/>
          </a:ln>
        </p:spPr>
        <p:txBody>
          <a:bodyPr wrap="none" anchor="ctr"/>
          <a:lstStyle/>
          <a:p>
            <a:endParaRPr lang="zh-CN" altLang="en-US"/>
          </a:p>
        </p:txBody>
      </p:sp>
      <p:sp>
        <p:nvSpPr>
          <p:cNvPr id="11" name="矩形 4"/>
          <p:cNvSpPr>
            <a:spLocks noChangeArrowheads="1"/>
          </p:cNvSpPr>
          <p:nvPr/>
        </p:nvSpPr>
        <p:spPr bwMode="auto">
          <a:xfrm>
            <a:off x="539552" y="1455167"/>
            <a:ext cx="7858125" cy="461665"/>
          </a:xfrm>
          <a:prstGeom prst="rect">
            <a:avLst/>
          </a:prstGeom>
          <a:noFill/>
          <a:ln w="9525">
            <a:noFill/>
            <a:miter lim="800000"/>
            <a:headEnd/>
            <a:tailEnd/>
          </a:ln>
        </p:spPr>
        <p:txBody>
          <a:bodyPr>
            <a:spAutoFit/>
          </a:bodyPr>
          <a:lstStyle/>
          <a:p>
            <a:pPr>
              <a:buClr>
                <a:schemeClr val="accent2">
                  <a:lumMod val="50000"/>
                </a:schemeClr>
              </a:buClr>
              <a:buFont typeface="Wingdings" pitchFamily="2" charset="2"/>
              <a:buChar char="u"/>
            </a:pPr>
            <a:r>
              <a:rPr lang="en-US" altLang="zh-CN" sz="2400" dirty="0">
                <a:latin typeface="Times New Roman" pitchFamily="18" charset="0"/>
                <a:ea typeface="微软雅黑" pitchFamily="34" charset="-122"/>
                <a:cs typeface="Times New Roman" pitchFamily="18" charset="0"/>
              </a:rPr>
              <a:t>3D</a:t>
            </a:r>
            <a:r>
              <a:rPr lang="zh-CN" altLang="en-US" sz="2400" dirty="0">
                <a:latin typeface="Times New Roman" pitchFamily="18" charset="0"/>
                <a:ea typeface="微软雅黑" pitchFamily="34" charset="-122"/>
                <a:cs typeface="Times New Roman" pitchFamily="18" charset="0"/>
              </a:rPr>
              <a:t>数字图书馆资源展示检索技术</a:t>
            </a:r>
          </a:p>
        </p:txBody>
      </p:sp>
      <p:pic>
        <p:nvPicPr>
          <p:cNvPr id="12" name="Picture 3"/>
          <p:cNvPicPr>
            <a:picLocks noChangeAspect="1" noChangeArrowheads="1"/>
          </p:cNvPicPr>
          <p:nvPr/>
        </p:nvPicPr>
        <p:blipFill>
          <a:blip r:embed="rId2" cstate="print">
            <a:extLst>
              <a:ext uri="{28A0092B-C50C-407E-A947-70E740481C1C}"/>
            </a:extLst>
          </a:blip>
          <a:srcRect/>
          <a:stretch>
            <a:fillRect/>
          </a:stretch>
        </p:blipFill>
        <p:spPr bwMode="auto">
          <a:xfrm>
            <a:off x="395536" y="2276872"/>
            <a:ext cx="4189924" cy="2188260"/>
          </a:xfrm>
          <a:prstGeom prst="rect">
            <a:avLst/>
          </a:prstGeom>
          <a:noFill/>
          <a:ln>
            <a:noFill/>
          </a:ln>
          <a:effectLst>
            <a:outerShdw dist="35921" dir="2700000" algn="ctr" rotWithShape="0">
              <a:schemeClr val="bg2"/>
            </a:outerShdw>
            <a:softEdge rad="63500"/>
          </a:effectLst>
          <a:extLst>
            <a:ext uri="{909E8E84-426E-40DD-AFC4-6F175D3DCCD1}"/>
            <a:ext uri="{91240B29-F687-4F45-9708-019B960494DF}"/>
          </a:extLst>
        </p:spPr>
      </p:pic>
      <p:pic>
        <p:nvPicPr>
          <p:cNvPr id="13" name="Picture 2"/>
          <p:cNvPicPr>
            <a:picLocks noChangeAspect="1" noChangeArrowheads="1"/>
          </p:cNvPicPr>
          <p:nvPr/>
        </p:nvPicPr>
        <p:blipFill>
          <a:blip r:embed="rId3" cstate="print">
            <a:extLst>
              <a:ext uri="{28A0092B-C50C-407E-A947-70E740481C1C}"/>
            </a:extLst>
          </a:blip>
          <a:srcRect/>
          <a:stretch>
            <a:fillRect/>
          </a:stretch>
        </p:blipFill>
        <p:spPr bwMode="auto">
          <a:xfrm>
            <a:off x="4932040" y="2132856"/>
            <a:ext cx="3816424" cy="2265553"/>
          </a:xfrm>
          <a:prstGeom prst="rect">
            <a:avLst/>
          </a:prstGeom>
          <a:noFill/>
          <a:ln>
            <a:noFill/>
          </a:ln>
          <a:effectLst>
            <a:outerShdw dist="35921" dir="2700000" algn="ctr" rotWithShape="0">
              <a:schemeClr val="bg2"/>
            </a:outerShdw>
            <a:softEdge rad="63500"/>
          </a:effectLst>
          <a:extLst>
            <a:ext uri="{909E8E84-426E-40DD-AFC4-6F175D3DCCD1}"/>
            <a:ext uri="{91240B29-F687-4F45-9708-019B960494DF}"/>
          </a:extLst>
        </p:spPr>
      </p:pic>
      <p:pic>
        <p:nvPicPr>
          <p:cNvPr id="14" name="Picture 2"/>
          <p:cNvPicPr>
            <a:picLocks noChangeAspect="1" noChangeArrowheads="1"/>
          </p:cNvPicPr>
          <p:nvPr/>
        </p:nvPicPr>
        <p:blipFill>
          <a:blip r:embed="rId4" cstate="print">
            <a:extLst>
              <a:ext uri="{28A0092B-C50C-407E-A947-70E740481C1C}"/>
            </a:extLst>
          </a:blip>
          <a:srcRect/>
          <a:stretch>
            <a:fillRect/>
          </a:stretch>
        </p:blipFill>
        <p:spPr bwMode="auto">
          <a:xfrm>
            <a:off x="395536" y="4581128"/>
            <a:ext cx="4333429" cy="1654895"/>
          </a:xfrm>
          <a:prstGeom prst="rect">
            <a:avLst/>
          </a:prstGeom>
          <a:noFill/>
          <a:ln>
            <a:noFill/>
          </a:ln>
          <a:effectLst>
            <a:outerShdw dist="35921" dir="2700000" algn="ctr" rotWithShape="0">
              <a:schemeClr val="bg2"/>
            </a:outerShdw>
            <a:softEdge rad="63500"/>
          </a:effectLst>
          <a:extLst>
            <a:ext uri="{909E8E84-426E-40DD-AFC4-6F175D3DCCD1}"/>
            <a:ext uri="{91240B29-F687-4F45-9708-019B960494DF}"/>
          </a:extLst>
        </p:spPr>
      </p:pic>
      <p:pic>
        <p:nvPicPr>
          <p:cNvPr id="15" name="图片 4"/>
          <p:cNvPicPr>
            <a:picLocks noChangeArrowheads="1"/>
          </p:cNvPicPr>
          <p:nvPr/>
        </p:nvPicPr>
        <p:blipFill>
          <a:blip r:embed="rId5" cstate="print"/>
          <a:srcRect l="-130" t="-513" r="-66" b="-674"/>
          <a:stretch>
            <a:fillRect/>
          </a:stretch>
        </p:blipFill>
        <p:spPr bwMode="auto">
          <a:xfrm>
            <a:off x="4938560" y="4409083"/>
            <a:ext cx="3816350" cy="1900237"/>
          </a:xfrm>
          <a:prstGeom prst="rect">
            <a:avLst/>
          </a:prstGeom>
          <a:noFill/>
          <a:ln w="9525">
            <a:noFill/>
            <a:miter lim="800000"/>
            <a:headEnd/>
            <a:tailEnd/>
          </a:ln>
        </p:spPr>
      </p:pic>
      <p:sp>
        <p:nvSpPr>
          <p:cNvPr id="10" name="标题 1"/>
          <p:cNvSpPr>
            <a:spLocks noGrp="1"/>
          </p:cNvSpPr>
          <p:nvPr>
            <p:ph type="title"/>
          </p:nvPr>
        </p:nvSpPr>
        <p:spPr>
          <a:xfrm>
            <a:off x="323528" y="188640"/>
            <a:ext cx="8712968" cy="868958"/>
          </a:xfrm>
        </p:spPr>
        <p:txBody>
          <a:bodyPr>
            <a:normAutofit/>
          </a:bodyPr>
          <a:lstStyle/>
          <a:p>
            <a:pPr marL="0" lvl="1"/>
            <a:r>
              <a:rPr lang="zh-CN" altLang="en-US" sz="3600" b="1" dirty="0" smtClean="0">
                <a:latin typeface="微软雅黑" pitchFamily="34" charset="-122"/>
                <a:ea typeface="微软雅黑" pitchFamily="34" charset="-122"/>
              </a:rPr>
              <a:t>阅读服务</a:t>
            </a:r>
            <a:r>
              <a:rPr lang="en-US" altLang="zh-CN" sz="2800" b="1" dirty="0" smtClean="0">
                <a:latin typeface="微软雅黑" pitchFamily="34" charset="-122"/>
                <a:ea typeface="微软雅黑" pitchFamily="34" charset="-122"/>
              </a:rPr>
              <a:t>—</a:t>
            </a:r>
            <a:r>
              <a:rPr lang="zh-CN" altLang="en-US" sz="2800" b="1" dirty="0" smtClean="0">
                <a:latin typeface="微软雅黑" pitchFamily="34" charset="-122"/>
                <a:ea typeface="微软雅黑" pitchFamily="34" charset="-122"/>
              </a:rPr>
              <a:t>新型阅读体验</a:t>
            </a:r>
            <a:r>
              <a:rPr lang="zh-CN" altLang="en-US" sz="2200" b="1" dirty="0" smtClean="0">
                <a:latin typeface="微软雅黑" pitchFamily="34" charset="-122"/>
                <a:ea typeface="微软雅黑" pitchFamily="34" charset="-122"/>
              </a:rPr>
              <a:t>（沉浸式阅读技术与平台）</a:t>
            </a:r>
            <a:endParaRPr lang="zh-CN" altLang="en-US" sz="2200" b="1" dirty="0">
              <a:latin typeface="微软雅黑" pitchFamily="34" charset="-122"/>
              <a:ea typeface="微软雅黑"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3548" y="692696"/>
            <a:ext cx="2519363" cy="1800225"/>
          </a:xfrm>
          <a:prstGeom prst="rect">
            <a:avLst/>
          </a:prstGeom>
          <a:solidFill>
            <a:schemeClr val="accent6">
              <a:lumMod val="60000"/>
              <a:lumOff val="40000"/>
            </a:schemeClr>
          </a:solidFill>
          <a:ln w="9525">
            <a:noFill/>
            <a:miter lim="800000"/>
            <a:headEnd/>
            <a:tailEnd/>
          </a:ln>
        </p:spPr>
        <p:txBody>
          <a:bodyPr wrap="none" anchor="ctr"/>
          <a:lstStyle/>
          <a:p>
            <a:pPr algn="ctr">
              <a:defRPr/>
            </a:pPr>
            <a:r>
              <a:rPr lang="en-US" altLang="zh-CN" sz="9600" b="1" dirty="0" smtClean="0">
                <a:ln w="180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latin typeface="方正综艺_GBK" pitchFamily="65" charset="-122"/>
                <a:ea typeface="方正综艺_GBK" pitchFamily="65" charset="-122"/>
              </a:rPr>
              <a:t>2</a:t>
            </a:r>
            <a:endParaRPr lang="zh-CN" altLang="en-US" sz="9600" b="1" dirty="0">
              <a:ln w="180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latin typeface="方正综艺_GBK" pitchFamily="65" charset="-122"/>
              <a:ea typeface="方正综艺_GBK" pitchFamily="65" charset="-122"/>
            </a:endParaRPr>
          </a:p>
        </p:txBody>
      </p:sp>
      <p:sp>
        <p:nvSpPr>
          <p:cNvPr id="18435" name="Rectangle 3"/>
          <p:cNvSpPr>
            <a:spLocks noChangeArrowheads="1"/>
          </p:cNvSpPr>
          <p:nvPr/>
        </p:nvSpPr>
        <p:spPr bwMode="auto">
          <a:xfrm>
            <a:off x="2342777" y="692696"/>
            <a:ext cx="6189663" cy="1800225"/>
          </a:xfrm>
          <a:prstGeom prst="rect">
            <a:avLst/>
          </a:prstGeom>
          <a:solidFill>
            <a:schemeClr val="accent5">
              <a:lumMod val="40000"/>
              <a:lumOff val="60000"/>
            </a:schemeClr>
          </a:solidFill>
          <a:ln w="9525">
            <a:noFill/>
            <a:miter lim="800000"/>
            <a:headEnd/>
            <a:tailEnd/>
          </a:ln>
        </p:spPr>
        <p:txBody>
          <a:bodyPr wrap="none" anchor="ctr"/>
          <a:lstStyle/>
          <a:p>
            <a:pPr algn="ctr"/>
            <a:endParaRPr lang="zh-CN" altLang="en-US" sz="1800"/>
          </a:p>
        </p:txBody>
      </p:sp>
      <p:sp>
        <p:nvSpPr>
          <p:cNvPr id="18436" name="Rectangle 4"/>
          <p:cNvSpPr>
            <a:spLocks noGrp="1" noChangeArrowheads="1"/>
          </p:cNvSpPr>
          <p:nvPr>
            <p:ph type="ctrTitle" sz="quarter" idx="4294967295"/>
          </p:nvPr>
        </p:nvSpPr>
        <p:spPr>
          <a:xfrm>
            <a:off x="2873002" y="926058"/>
            <a:ext cx="5181600" cy="1190625"/>
          </a:xfrm>
        </p:spPr>
        <p:txBody>
          <a:bodyPr/>
          <a:lstStyle/>
          <a:p>
            <a:pPr>
              <a:lnSpc>
                <a:spcPct val="150000"/>
              </a:lnSpc>
            </a:pPr>
            <a:r>
              <a:rPr lang="zh-CN" altLang="en-US" sz="4000" dirty="0" smtClean="0">
                <a:solidFill>
                  <a:schemeClr val="tx1"/>
                </a:solidFill>
                <a:latin typeface="方正大黑_GBK" pitchFamily="65" charset="-122"/>
                <a:ea typeface="方正大黑_GBK" pitchFamily="65" charset="-122"/>
              </a:rPr>
              <a:t>知识服务</a:t>
            </a:r>
            <a:endParaRPr lang="zh-CN" altLang="en-US" sz="4000" dirty="0">
              <a:solidFill>
                <a:schemeClr val="tx1"/>
              </a:solidFill>
              <a:latin typeface="方正大黑_GBK" pitchFamily="65" charset="-122"/>
              <a:ea typeface="方正大黑_GBK" pitchFamily="65" charset="-122"/>
            </a:endParaRPr>
          </a:p>
        </p:txBody>
      </p:sp>
      <p:sp>
        <p:nvSpPr>
          <p:cNvPr id="5" name="灯片编号占位符 3"/>
          <p:cNvSpPr>
            <a:spLocks noGrp="1"/>
          </p:cNvSpPr>
          <p:nvPr>
            <p:ph type="sldNum" sz="quarter" idx="12"/>
          </p:nvPr>
        </p:nvSpPr>
        <p:spPr>
          <a:xfrm>
            <a:off x="6553200" y="6245225"/>
            <a:ext cx="2133600" cy="476250"/>
          </a:xfrm>
          <a:noFill/>
          <a:ln>
            <a:miter lim="800000"/>
            <a:headEnd/>
            <a:tailEnd/>
          </a:ln>
        </p:spPr>
        <p:txBody>
          <a:bodyPr/>
          <a:lstStyle/>
          <a:p>
            <a:fld id="{2850B634-27BA-4664-ACBF-2AB8F06B8E6B}" type="slidenum">
              <a:rPr lang="en-US" altLang="zh-CN" smtClean="0"/>
              <a:pPr/>
              <a:t>12</a:t>
            </a:fld>
            <a:endParaRPr lang="en-US" altLang="zh-CN" dirty="0" smtClean="0"/>
          </a:p>
        </p:txBody>
      </p:sp>
    </p:spTree>
    <p:extLst>
      <p:ext uri="{BB962C8B-B14F-4D97-AF65-F5344CB8AC3E}">
        <p14:creationId xmlns:p14="http://schemas.microsoft.com/office/powerpoint/2010/main" xmlns="" val="122345523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标题 1"/>
          <p:cNvSpPr>
            <a:spLocks noGrp="1"/>
          </p:cNvSpPr>
          <p:nvPr>
            <p:ph type="title"/>
          </p:nvPr>
        </p:nvSpPr>
        <p:spPr>
          <a:xfrm>
            <a:off x="323528" y="188640"/>
            <a:ext cx="8229600" cy="796950"/>
          </a:xfrm>
        </p:spPr>
        <p:txBody>
          <a:bodyPr>
            <a:normAutofit/>
          </a:bodyPr>
          <a:lstStyle/>
          <a:p>
            <a:pPr lvl="1"/>
            <a:r>
              <a:rPr lang="zh-CN" altLang="en-US" sz="3600" b="1" dirty="0" smtClean="0">
                <a:latin typeface="微软雅黑" pitchFamily="34" charset="-122"/>
                <a:ea typeface="微软雅黑" pitchFamily="34" charset="-122"/>
              </a:rPr>
              <a:t>知识</a:t>
            </a:r>
            <a:r>
              <a:rPr lang="zh-CN" altLang="en-US" sz="3600" b="1" dirty="0" smtClean="0">
                <a:latin typeface="微软雅黑" pitchFamily="34" charset="-122"/>
                <a:ea typeface="微软雅黑" pitchFamily="34" charset="-122"/>
              </a:rPr>
              <a:t>服务</a:t>
            </a:r>
            <a:endParaRPr lang="zh-CN" altLang="en-US" sz="2800" b="1" dirty="0">
              <a:latin typeface="微软雅黑" pitchFamily="34" charset="-122"/>
              <a:ea typeface="微软雅黑" pitchFamily="34" charset="-122"/>
            </a:endParaRPr>
          </a:p>
        </p:txBody>
      </p:sp>
      <p:pic>
        <p:nvPicPr>
          <p:cNvPr id="11" name="Picture 2" descr="D:\Temp\Wallpaper\IDYY\Wide.jpg"/>
          <p:cNvPicPr>
            <a:picLocks noChangeAspect="1" noChangeArrowheads="1"/>
          </p:cNvPicPr>
          <p:nvPr/>
        </p:nvPicPr>
        <p:blipFill>
          <a:blip r:embed="rId2" cstate="print"/>
          <a:srcRect t="55553" b="6340"/>
          <a:stretch>
            <a:fillRect/>
          </a:stretch>
        </p:blipFill>
        <p:spPr bwMode="auto">
          <a:xfrm>
            <a:off x="0" y="5464888"/>
            <a:ext cx="9144000" cy="1393111"/>
          </a:xfrm>
          <a:prstGeom prst="rect">
            <a:avLst/>
          </a:prstGeom>
          <a:noFill/>
          <a:ln w="9525">
            <a:noFill/>
            <a:miter lim="800000"/>
            <a:headEnd/>
            <a:tailEnd/>
          </a:ln>
        </p:spPr>
      </p:pic>
      <p:pic>
        <p:nvPicPr>
          <p:cNvPr id="13" name="Picture 1" descr="C:\Users\ZJU\Pictures\b910dc05203dbf90267fb569.jpg"/>
          <p:cNvPicPr>
            <a:picLocks noChangeAspect="1" noChangeArrowheads="1"/>
          </p:cNvPicPr>
          <p:nvPr/>
        </p:nvPicPr>
        <p:blipFill>
          <a:blip r:embed="rId3" cstate="print">
            <a:lum bright="10000"/>
          </a:blip>
          <a:srcRect t="69890" r="6250"/>
          <a:stretch>
            <a:fillRect/>
          </a:stretch>
        </p:blipFill>
        <p:spPr bwMode="auto">
          <a:xfrm>
            <a:off x="0" y="5589240"/>
            <a:ext cx="9144000" cy="1268760"/>
          </a:xfrm>
          <a:prstGeom prst="rect">
            <a:avLst/>
          </a:prstGeom>
          <a:noFill/>
          <a:effectLst>
            <a:outerShdw blurRad="50800" dist="50800" dir="5400000" algn="ctr" rotWithShape="0">
              <a:srgbClr val="000000">
                <a:alpha val="0"/>
              </a:srgbClr>
            </a:outerShdw>
          </a:effectLst>
        </p:spPr>
      </p:pic>
      <p:sp>
        <p:nvSpPr>
          <p:cNvPr id="14" name="灯片编号占位符 2"/>
          <p:cNvSpPr>
            <a:spLocks noGrp="1"/>
          </p:cNvSpPr>
          <p:nvPr>
            <p:ph type="sldNum" sz="quarter" idx="12"/>
          </p:nvPr>
        </p:nvSpPr>
        <p:spPr>
          <a:xfrm>
            <a:off x="6553200" y="6245225"/>
            <a:ext cx="1981200" cy="476250"/>
          </a:xfrm>
        </p:spPr>
        <p:txBody>
          <a:bodyPr/>
          <a:lstStyle/>
          <a:p>
            <a:fld id="{0C913308-F349-4B6D-A68A-DD1791B4A57B}" type="slidenum">
              <a:rPr lang="zh-CN" altLang="en-US" smtClean="0"/>
              <a:pPr/>
              <a:t>13</a:t>
            </a:fld>
            <a:endParaRPr lang="zh-CN" altLang="en-US"/>
          </a:p>
        </p:txBody>
      </p:sp>
      <p:pic>
        <p:nvPicPr>
          <p:cNvPr id="15" name="内容占位符 34" descr="book_collection.jpg"/>
          <p:cNvPicPr>
            <a:picLocks noGrp="1" noChangeAspect="1"/>
          </p:cNvPicPr>
          <p:nvPr>
            <p:ph idx="1"/>
          </p:nvPr>
        </p:nvPicPr>
        <p:blipFill>
          <a:blip r:embed="rId4" cstate="print"/>
          <a:stretch>
            <a:fillRect/>
          </a:stretch>
        </p:blipFill>
        <p:spPr>
          <a:xfrm>
            <a:off x="777605" y="5643578"/>
            <a:ext cx="990297" cy="648000"/>
          </a:xfrm>
          <a:prstGeom prst="roundRect">
            <a:avLst>
              <a:gd name="adj" fmla="val 8594"/>
            </a:avLst>
          </a:prstGeom>
          <a:solidFill>
            <a:srgbClr val="FFFFFF">
              <a:shade val="85000"/>
            </a:srgbClr>
          </a:solidFill>
          <a:effectLst>
            <a:reflection blurRad="12700" stA="38000" endPos="28000" dist="5000" dir="5400000" sy="-100000" algn="bl" rotWithShape="0"/>
          </a:effectLst>
        </p:spPr>
      </p:pic>
      <p:sp>
        <p:nvSpPr>
          <p:cNvPr id="17" name="TextBox 16"/>
          <p:cNvSpPr txBox="1"/>
          <p:nvPr/>
        </p:nvSpPr>
        <p:spPr>
          <a:xfrm>
            <a:off x="6412075" y="1664864"/>
            <a:ext cx="1784350" cy="540000"/>
          </a:xfrm>
          <a:prstGeom prst="cloudCallout">
            <a:avLst>
              <a:gd name="adj1" fmla="val -26192"/>
              <a:gd name="adj2" fmla="val 115729"/>
            </a:avLst>
          </a:prstGeom>
          <a:ln>
            <a:solidFill>
              <a:schemeClr val="bg2"/>
            </a:solidFill>
          </a:ln>
        </p:spPr>
        <p:style>
          <a:lnRef idx="1">
            <a:schemeClr val="accent2"/>
          </a:lnRef>
          <a:fillRef idx="2">
            <a:schemeClr val="accent2"/>
          </a:fillRef>
          <a:effectRef idx="1">
            <a:schemeClr val="accent2"/>
          </a:effectRef>
          <a:fontRef idx="minor">
            <a:schemeClr val="dk1"/>
          </a:fontRef>
        </p:style>
        <p:txBody>
          <a:bodyPr wrap="square">
            <a:spAutoFit/>
          </a:bodyPr>
          <a:lstStyle/>
          <a:p>
            <a:pPr>
              <a:spcBef>
                <a:spcPts val="300"/>
              </a:spcBef>
              <a:spcAft>
                <a:spcPts val="338"/>
              </a:spcAft>
              <a:buClr>
                <a:srgbClr val="486AC1"/>
              </a:buClr>
              <a:buSzPct val="100000"/>
              <a:buFont typeface="Arial" pitchFamily="34" charset="0"/>
              <a:buNone/>
              <a:defRPr/>
            </a:pPr>
            <a:endParaRPr lang="zh-CN" altLang="en-US" sz="1600" dirty="0">
              <a:latin typeface="Times New Roman" pitchFamily="18" charset="0"/>
              <a:ea typeface="微软雅黑" pitchFamily="34" charset="-122"/>
              <a:cs typeface="Times New Roman" pitchFamily="18" charset="0"/>
            </a:endParaRPr>
          </a:p>
        </p:txBody>
      </p:sp>
      <p:sp>
        <p:nvSpPr>
          <p:cNvPr id="18" name="TextBox 17"/>
          <p:cNvSpPr txBox="1"/>
          <p:nvPr/>
        </p:nvSpPr>
        <p:spPr>
          <a:xfrm>
            <a:off x="4929190" y="1628800"/>
            <a:ext cx="1790700" cy="540000"/>
          </a:xfrm>
          <a:prstGeom prst="cloudCallout">
            <a:avLst>
              <a:gd name="adj1" fmla="val -20833"/>
              <a:gd name="adj2" fmla="val 97986"/>
            </a:avLst>
          </a:prstGeom>
          <a:ln>
            <a:solidFill>
              <a:schemeClr val="bg2"/>
            </a:solidFill>
          </a:ln>
        </p:spPr>
        <p:style>
          <a:lnRef idx="1">
            <a:schemeClr val="accent4"/>
          </a:lnRef>
          <a:fillRef idx="2">
            <a:schemeClr val="accent4"/>
          </a:fillRef>
          <a:effectRef idx="1">
            <a:schemeClr val="accent4"/>
          </a:effectRef>
          <a:fontRef idx="minor">
            <a:schemeClr val="dk1"/>
          </a:fontRef>
        </p:style>
        <p:txBody>
          <a:bodyPr wrap="square">
            <a:spAutoFit/>
          </a:bodyPr>
          <a:lstStyle/>
          <a:p>
            <a:pPr>
              <a:spcBef>
                <a:spcPts val="300"/>
              </a:spcBef>
              <a:spcAft>
                <a:spcPts val="338"/>
              </a:spcAft>
              <a:buClr>
                <a:srgbClr val="486AC1"/>
              </a:buClr>
              <a:buSzPct val="100000"/>
              <a:buFont typeface="Arial" pitchFamily="34" charset="0"/>
              <a:buNone/>
              <a:defRPr/>
            </a:pPr>
            <a:endParaRPr lang="zh-CN" altLang="en-US" sz="1600" dirty="0">
              <a:latin typeface="Times New Roman" pitchFamily="18" charset="0"/>
              <a:ea typeface="微软雅黑" pitchFamily="34" charset="-122"/>
              <a:cs typeface="Times New Roman" pitchFamily="18" charset="0"/>
            </a:endParaRPr>
          </a:p>
        </p:txBody>
      </p:sp>
      <p:sp>
        <p:nvSpPr>
          <p:cNvPr id="19" name="TextBox 18"/>
          <p:cNvSpPr txBox="1"/>
          <p:nvPr/>
        </p:nvSpPr>
        <p:spPr>
          <a:xfrm>
            <a:off x="1691680" y="1714487"/>
            <a:ext cx="1774825" cy="540000"/>
          </a:xfrm>
          <a:prstGeom prst="cloudCallout">
            <a:avLst>
              <a:gd name="adj1" fmla="val 25864"/>
              <a:gd name="adj2" fmla="val 105590"/>
            </a:avLst>
          </a:prstGeom>
          <a:ln>
            <a:solidFill>
              <a:schemeClr val="bg2"/>
            </a:solidFill>
          </a:ln>
        </p:spPr>
        <p:style>
          <a:lnRef idx="1">
            <a:schemeClr val="accent4"/>
          </a:lnRef>
          <a:fillRef idx="2">
            <a:schemeClr val="accent4"/>
          </a:fillRef>
          <a:effectRef idx="1">
            <a:schemeClr val="accent4"/>
          </a:effectRef>
          <a:fontRef idx="minor">
            <a:schemeClr val="dk1"/>
          </a:fontRef>
        </p:style>
        <p:txBody>
          <a:bodyPr wrap="square">
            <a:spAutoFit/>
          </a:bodyPr>
          <a:lstStyle/>
          <a:p>
            <a:pPr>
              <a:spcBef>
                <a:spcPts val="300"/>
              </a:spcBef>
              <a:spcAft>
                <a:spcPts val="338"/>
              </a:spcAft>
              <a:buClr>
                <a:srgbClr val="486AC1"/>
              </a:buClr>
              <a:buSzPct val="100000"/>
              <a:buFont typeface="Arial" pitchFamily="34" charset="0"/>
              <a:buNone/>
              <a:defRPr/>
            </a:pPr>
            <a:endParaRPr lang="zh-CN" altLang="en-US" sz="1600" dirty="0">
              <a:latin typeface="Times New Roman" pitchFamily="18" charset="0"/>
              <a:ea typeface="微软雅黑" pitchFamily="34" charset="-122"/>
              <a:cs typeface="Times New Roman" pitchFamily="18" charset="0"/>
            </a:endParaRPr>
          </a:p>
        </p:txBody>
      </p:sp>
      <p:sp>
        <p:nvSpPr>
          <p:cNvPr id="20" name="TextBox 19"/>
          <p:cNvSpPr txBox="1"/>
          <p:nvPr/>
        </p:nvSpPr>
        <p:spPr>
          <a:xfrm>
            <a:off x="142844" y="1857364"/>
            <a:ext cx="1781175" cy="540000"/>
          </a:xfrm>
          <a:prstGeom prst="cloudCallout">
            <a:avLst>
              <a:gd name="adj1" fmla="val 67127"/>
              <a:gd name="adj2" fmla="val 109797"/>
            </a:avLst>
          </a:prstGeom>
          <a:ln>
            <a:solidFill>
              <a:schemeClr val="bg2"/>
            </a:solidFill>
          </a:ln>
        </p:spPr>
        <p:style>
          <a:lnRef idx="1">
            <a:schemeClr val="accent5"/>
          </a:lnRef>
          <a:fillRef idx="2">
            <a:schemeClr val="accent5"/>
          </a:fillRef>
          <a:effectRef idx="1">
            <a:schemeClr val="accent5"/>
          </a:effectRef>
          <a:fontRef idx="minor">
            <a:schemeClr val="dk1"/>
          </a:fontRef>
        </p:style>
        <p:txBody>
          <a:bodyPr wrap="square">
            <a:spAutoFit/>
          </a:bodyPr>
          <a:lstStyle/>
          <a:p>
            <a:pPr>
              <a:spcBef>
                <a:spcPts val="300"/>
              </a:spcBef>
              <a:spcAft>
                <a:spcPts val="338"/>
              </a:spcAft>
              <a:buClr>
                <a:srgbClr val="486AC1"/>
              </a:buClr>
              <a:buSzPct val="100000"/>
              <a:buFont typeface="Arial" pitchFamily="34" charset="0"/>
              <a:buNone/>
              <a:defRPr/>
            </a:pPr>
            <a:endParaRPr lang="zh-CN" altLang="en-US" sz="1600" dirty="0">
              <a:latin typeface="Times New Roman" pitchFamily="18" charset="0"/>
              <a:ea typeface="微软雅黑" pitchFamily="34" charset="-122"/>
              <a:cs typeface="Times New Roman" pitchFamily="18" charset="0"/>
            </a:endParaRPr>
          </a:p>
        </p:txBody>
      </p:sp>
      <p:sp>
        <p:nvSpPr>
          <p:cNvPr id="21" name="TextBox 20"/>
          <p:cNvSpPr txBox="1"/>
          <p:nvPr/>
        </p:nvSpPr>
        <p:spPr>
          <a:xfrm>
            <a:off x="319350" y="4869635"/>
            <a:ext cx="1285884" cy="646986"/>
          </a:xfrm>
          <a:prstGeom prst="roundRect">
            <a:avLst/>
          </a:prstGeom>
        </p:spPr>
        <p:style>
          <a:lnRef idx="1">
            <a:schemeClr val="accent5"/>
          </a:lnRef>
          <a:fillRef idx="3">
            <a:schemeClr val="accent5"/>
          </a:fillRef>
          <a:effectRef idx="2">
            <a:schemeClr val="accent5"/>
          </a:effectRef>
          <a:fontRef idx="minor">
            <a:schemeClr val="lt1"/>
          </a:fontRef>
        </p:style>
        <p:txBody>
          <a:bodyPr wrap="square">
            <a:spAutoFit/>
          </a:bodyPr>
          <a:lstStyle/>
          <a:p>
            <a:pPr algn="ctr">
              <a:spcBef>
                <a:spcPts val="0"/>
              </a:spcBef>
              <a:spcAft>
                <a:spcPts val="0"/>
              </a:spcAft>
              <a:buClr>
                <a:srgbClr val="486AC1"/>
              </a:buClr>
              <a:buSzPct val="100000"/>
              <a:defRPr/>
            </a:pPr>
            <a:r>
              <a:rPr lang="zh-CN" altLang="en-US" sz="1600" b="1" dirty="0" smtClean="0">
                <a:solidFill>
                  <a:schemeClr val="bg1"/>
                </a:solidFill>
                <a:latin typeface="微软雅黑" pitchFamily="34" charset="-122"/>
                <a:ea typeface="微软雅黑" pitchFamily="34" charset="-122"/>
              </a:rPr>
              <a:t>数据挖掘与知识发现</a:t>
            </a:r>
            <a:endParaRPr lang="zh-CN" altLang="en-US" sz="1600" b="1" dirty="0">
              <a:solidFill>
                <a:schemeClr val="bg1"/>
              </a:solidFill>
              <a:latin typeface="微软雅黑" pitchFamily="34" charset="-122"/>
              <a:ea typeface="微软雅黑" pitchFamily="34" charset="-122"/>
            </a:endParaRPr>
          </a:p>
        </p:txBody>
      </p:sp>
      <p:sp>
        <p:nvSpPr>
          <p:cNvPr id="22" name="TextBox 21"/>
          <p:cNvSpPr txBox="1"/>
          <p:nvPr/>
        </p:nvSpPr>
        <p:spPr>
          <a:xfrm>
            <a:off x="5770467" y="4869635"/>
            <a:ext cx="1214446" cy="646986"/>
          </a:xfrm>
          <a:prstGeom prst="roundRect">
            <a:avLst/>
          </a:prstGeom>
        </p:spPr>
        <p:style>
          <a:lnRef idx="1">
            <a:schemeClr val="accent5"/>
          </a:lnRef>
          <a:fillRef idx="3">
            <a:schemeClr val="accent5"/>
          </a:fillRef>
          <a:effectRef idx="2">
            <a:schemeClr val="accent5"/>
          </a:effectRef>
          <a:fontRef idx="minor">
            <a:schemeClr val="lt1"/>
          </a:fontRef>
        </p:style>
        <p:txBody>
          <a:bodyPr wrap="square">
            <a:spAutoFit/>
          </a:bodyPr>
          <a:lstStyle/>
          <a:p>
            <a:pPr algn="ctr">
              <a:spcBef>
                <a:spcPts val="300"/>
              </a:spcBef>
              <a:spcAft>
                <a:spcPts val="338"/>
              </a:spcAft>
              <a:buClr>
                <a:srgbClr val="486AC1"/>
              </a:buClr>
              <a:buSzPct val="100000"/>
              <a:buFont typeface="Arial" pitchFamily="34" charset="0"/>
              <a:buNone/>
              <a:defRPr/>
            </a:pPr>
            <a:r>
              <a:rPr lang="zh-CN" altLang="en-US" sz="1600" b="1" dirty="0" smtClean="0">
                <a:solidFill>
                  <a:schemeClr val="bg2"/>
                </a:solidFill>
                <a:latin typeface="+mj-lt"/>
              </a:rPr>
              <a:t>跨媒体语义关联</a:t>
            </a:r>
            <a:endParaRPr lang="zh-CN" altLang="en-US" sz="1600" b="1" dirty="0">
              <a:solidFill>
                <a:schemeClr val="bg2"/>
              </a:solidFill>
              <a:latin typeface="+mj-lt"/>
            </a:endParaRPr>
          </a:p>
        </p:txBody>
      </p:sp>
      <p:sp>
        <p:nvSpPr>
          <p:cNvPr id="23" name="TextBox 22"/>
          <p:cNvSpPr txBox="1"/>
          <p:nvPr/>
        </p:nvSpPr>
        <p:spPr>
          <a:xfrm>
            <a:off x="285720" y="1928802"/>
            <a:ext cx="1495425" cy="338554"/>
          </a:xfrm>
          <a:prstGeom prst="rect">
            <a:avLst/>
          </a:prstGeom>
          <a:noFill/>
        </p:spPr>
        <p:txBody>
          <a:bodyPr>
            <a:spAutoFit/>
          </a:bodyPr>
          <a:lstStyle/>
          <a:p>
            <a:pPr algn="ctr">
              <a:spcBef>
                <a:spcPts val="300"/>
              </a:spcBef>
              <a:spcAft>
                <a:spcPts val="338"/>
              </a:spcAft>
              <a:buClr>
                <a:srgbClr val="486AC1"/>
              </a:buClr>
              <a:buSzPct val="100000"/>
              <a:buFont typeface="Arial" pitchFamily="34" charset="0"/>
              <a:buNone/>
              <a:defRPr/>
            </a:pPr>
            <a:r>
              <a:rPr lang="zh-CN" altLang="en-US" sz="1600" dirty="0" smtClean="0">
                <a:latin typeface="Times New Roman" pitchFamily="18" charset="0"/>
                <a:ea typeface="微软雅黑" pitchFamily="34" charset="-122"/>
                <a:cs typeface="Times New Roman" pitchFamily="18" charset="0"/>
              </a:rPr>
              <a:t>个性化服务</a:t>
            </a:r>
            <a:endParaRPr lang="zh-CN" altLang="en-US" sz="1600" dirty="0">
              <a:latin typeface="Times New Roman" pitchFamily="18" charset="0"/>
              <a:ea typeface="微软雅黑" pitchFamily="34" charset="-122"/>
              <a:cs typeface="Times New Roman" pitchFamily="18" charset="0"/>
            </a:endParaRPr>
          </a:p>
        </p:txBody>
      </p:sp>
      <p:sp>
        <p:nvSpPr>
          <p:cNvPr id="24" name="TextBox 23"/>
          <p:cNvSpPr txBox="1"/>
          <p:nvPr/>
        </p:nvSpPr>
        <p:spPr>
          <a:xfrm>
            <a:off x="1855767" y="1806687"/>
            <a:ext cx="1495425" cy="338554"/>
          </a:xfrm>
          <a:prstGeom prst="rect">
            <a:avLst/>
          </a:prstGeom>
          <a:noFill/>
        </p:spPr>
        <p:txBody>
          <a:bodyPr>
            <a:spAutoFit/>
          </a:bodyPr>
          <a:lstStyle/>
          <a:p>
            <a:pPr algn="ctr">
              <a:spcBef>
                <a:spcPts val="300"/>
              </a:spcBef>
              <a:spcAft>
                <a:spcPts val="338"/>
              </a:spcAft>
              <a:buClr>
                <a:srgbClr val="486AC1"/>
              </a:buClr>
              <a:buSzPct val="100000"/>
              <a:buFont typeface="Arial" pitchFamily="34" charset="0"/>
              <a:buNone/>
              <a:defRPr/>
            </a:pPr>
            <a:r>
              <a:rPr lang="zh-CN" altLang="en-US" sz="1600" dirty="0" smtClean="0">
                <a:latin typeface="Times New Roman" pitchFamily="18" charset="0"/>
                <a:ea typeface="微软雅黑" pitchFamily="34" charset="-122"/>
                <a:cs typeface="Times New Roman" pitchFamily="18" charset="0"/>
              </a:rPr>
              <a:t>中医药服务</a:t>
            </a:r>
            <a:endParaRPr lang="zh-CN" altLang="en-US" sz="1600" dirty="0">
              <a:latin typeface="Times New Roman" pitchFamily="18" charset="0"/>
              <a:ea typeface="微软雅黑" pitchFamily="34" charset="-122"/>
              <a:cs typeface="Times New Roman" pitchFamily="18" charset="0"/>
            </a:endParaRPr>
          </a:p>
        </p:txBody>
      </p:sp>
      <p:sp>
        <p:nvSpPr>
          <p:cNvPr id="25" name="TextBox 24"/>
          <p:cNvSpPr txBox="1"/>
          <p:nvPr/>
        </p:nvSpPr>
        <p:spPr>
          <a:xfrm>
            <a:off x="5087120" y="1724669"/>
            <a:ext cx="1476815" cy="337492"/>
          </a:xfrm>
          <a:prstGeom prst="rect">
            <a:avLst/>
          </a:prstGeom>
          <a:noFill/>
        </p:spPr>
        <p:txBody>
          <a:bodyPr wrap="square">
            <a:spAutoFit/>
          </a:bodyPr>
          <a:lstStyle/>
          <a:p>
            <a:pPr algn="ctr">
              <a:spcBef>
                <a:spcPts val="0"/>
              </a:spcBef>
              <a:spcAft>
                <a:spcPts val="0"/>
              </a:spcAft>
              <a:buClr>
                <a:srgbClr val="486AC1"/>
              </a:buClr>
              <a:buSzPct val="100000"/>
              <a:buFont typeface="Arial" pitchFamily="34" charset="0"/>
              <a:buNone/>
              <a:defRPr/>
            </a:pPr>
            <a:r>
              <a:rPr lang="zh-CN" altLang="en-US" sz="1600" dirty="0" smtClean="0">
                <a:latin typeface="Times New Roman" pitchFamily="18" charset="0"/>
                <a:ea typeface="微软雅黑" pitchFamily="34" charset="-122"/>
                <a:cs typeface="Times New Roman" pitchFamily="18" charset="0"/>
              </a:rPr>
              <a:t>创新设计服务</a:t>
            </a:r>
            <a:endParaRPr lang="zh-CN" altLang="en-US" sz="1600" dirty="0">
              <a:latin typeface="Times New Roman" pitchFamily="18" charset="0"/>
              <a:ea typeface="微软雅黑" pitchFamily="34" charset="-122"/>
              <a:cs typeface="Times New Roman" pitchFamily="18" charset="0"/>
            </a:endParaRPr>
          </a:p>
        </p:txBody>
      </p:sp>
      <p:sp>
        <p:nvSpPr>
          <p:cNvPr id="26" name="TextBox 25"/>
          <p:cNvSpPr txBox="1"/>
          <p:nvPr/>
        </p:nvSpPr>
        <p:spPr>
          <a:xfrm>
            <a:off x="3336923" y="1592856"/>
            <a:ext cx="1758950" cy="540000"/>
          </a:xfrm>
          <a:prstGeom prst="cloudCallout">
            <a:avLst>
              <a:gd name="adj1" fmla="val -18536"/>
              <a:gd name="adj2" fmla="val 110659"/>
            </a:avLst>
          </a:prstGeom>
          <a:ln>
            <a:solidFill>
              <a:schemeClr val="bg2"/>
            </a:solidFill>
          </a:ln>
        </p:spPr>
        <p:style>
          <a:lnRef idx="1">
            <a:schemeClr val="accent6"/>
          </a:lnRef>
          <a:fillRef idx="2">
            <a:schemeClr val="accent6"/>
          </a:fillRef>
          <a:effectRef idx="1">
            <a:schemeClr val="accent6"/>
          </a:effectRef>
          <a:fontRef idx="minor">
            <a:schemeClr val="dk1"/>
          </a:fontRef>
        </p:style>
        <p:txBody>
          <a:bodyPr wrap="square">
            <a:spAutoFit/>
          </a:bodyPr>
          <a:lstStyle/>
          <a:p>
            <a:pPr>
              <a:spcBef>
                <a:spcPts val="300"/>
              </a:spcBef>
              <a:spcAft>
                <a:spcPts val="338"/>
              </a:spcAft>
              <a:buClr>
                <a:srgbClr val="486AC1"/>
              </a:buClr>
              <a:buSzPct val="100000"/>
              <a:buFont typeface="Arial" pitchFamily="34" charset="0"/>
              <a:buNone/>
              <a:defRPr/>
            </a:pPr>
            <a:endParaRPr lang="zh-CN" altLang="en-US" sz="1600" dirty="0">
              <a:latin typeface="Times New Roman" pitchFamily="18" charset="0"/>
              <a:ea typeface="微软雅黑" pitchFamily="34" charset="-122"/>
              <a:cs typeface="Times New Roman" pitchFamily="18" charset="0"/>
            </a:endParaRPr>
          </a:p>
        </p:txBody>
      </p:sp>
      <p:sp>
        <p:nvSpPr>
          <p:cNvPr id="27" name="TextBox 26"/>
          <p:cNvSpPr txBox="1"/>
          <p:nvPr/>
        </p:nvSpPr>
        <p:spPr>
          <a:xfrm>
            <a:off x="6604967" y="1785926"/>
            <a:ext cx="1495425" cy="338554"/>
          </a:xfrm>
          <a:prstGeom prst="rect">
            <a:avLst/>
          </a:prstGeom>
          <a:noFill/>
        </p:spPr>
        <p:txBody>
          <a:bodyPr>
            <a:spAutoFit/>
          </a:bodyPr>
          <a:lstStyle/>
          <a:p>
            <a:pPr algn="ctr">
              <a:spcBef>
                <a:spcPts val="300"/>
              </a:spcBef>
              <a:spcAft>
                <a:spcPts val="338"/>
              </a:spcAft>
              <a:buClr>
                <a:srgbClr val="486AC1"/>
              </a:buClr>
              <a:buSzPct val="100000"/>
              <a:buFont typeface="Arial" pitchFamily="34" charset="0"/>
              <a:buNone/>
              <a:defRPr/>
            </a:pPr>
            <a:r>
              <a:rPr lang="zh-CN" altLang="en-US" sz="1600" dirty="0" smtClean="0">
                <a:latin typeface="Times New Roman" pitchFamily="18" charset="0"/>
                <a:ea typeface="微软雅黑" pitchFamily="34" charset="-122"/>
                <a:cs typeface="Times New Roman" pitchFamily="18" charset="0"/>
              </a:rPr>
              <a:t>跨媒体服务</a:t>
            </a:r>
            <a:endParaRPr lang="zh-CN" altLang="en-US" sz="1600" dirty="0">
              <a:latin typeface="Times New Roman" pitchFamily="18" charset="0"/>
              <a:ea typeface="微软雅黑" pitchFamily="34" charset="-122"/>
              <a:cs typeface="Times New Roman" pitchFamily="18" charset="0"/>
            </a:endParaRPr>
          </a:p>
        </p:txBody>
      </p:sp>
      <p:pic>
        <p:nvPicPr>
          <p:cNvPr id="28" name="图片 27" descr="video_collection.jpg"/>
          <p:cNvPicPr>
            <a:picLocks noChangeAspect="1"/>
          </p:cNvPicPr>
          <p:nvPr/>
        </p:nvPicPr>
        <p:blipFill>
          <a:blip r:embed="rId5" cstate="print">
            <a:clrChange>
              <a:clrFrom>
                <a:srgbClr val="FFFFFF"/>
              </a:clrFrom>
              <a:clrTo>
                <a:srgbClr val="FFFFFF">
                  <a:alpha val="0"/>
                </a:srgbClr>
              </a:clrTo>
            </a:clrChange>
          </a:blip>
          <a:stretch>
            <a:fillRect/>
          </a:stretch>
        </p:blipFill>
        <p:spPr>
          <a:xfrm>
            <a:off x="2397055" y="5651217"/>
            <a:ext cx="953001" cy="6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9" name="图片 28" descr="music_collection.jpg"/>
          <p:cNvPicPr>
            <a:picLocks noChangeAspect="1"/>
          </p:cNvPicPr>
          <p:nvPr/>
        </p:nvPicPr>
        <p:blipFill>
          <a:blip r:embed="rId6" cstate="print"/>
          <a:stretch>
            <a:fillRect/>
          </a:stretch>
        </p:blipFill>
        <p:spPr>
          <a:xfrm>
            <a:off x="4099937" y="5660872"/>
            <a:ext cx="864000" cy="6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 name="图片 29" descr="newspapers_collection.jpg"/>
          <p:cNvPicPr>
            <a:picLocks noChangeAspect="1"/>
          </p:cNvPicPr>
          <p:nvPr/>
        </p:nvPicPr>
        <p:blipFill>
          <a:blip r:embed="rId7" cstate="print"/>
          <a:stretch>
            <a:fillRect/>
          </a:stretch>
        </p:blipFill>
        <p:spPr>
          <a:xfrm>
            <a:off x="7184196" y="5651752"/>
            <a:ext cx="1140903" cy="6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1" name="图片 30" descr="art_collection.jpg"/>
          <p:cNvPicPr>
            <a:picLocks noChangeAspect="1"/>
          </p:cNvPicPr>
          <p:nvPr/>
        </p:nvPicPr>
        <p:blipFill>
          <a:blip r:embed="rId8" cstate="print"/>
          <a:stretch>
            <a:fillRect/>
          </a:stretch>
        </p:blipFill>
        <p:spPr>
          <a:xfrm>
            <a:off x="5808174" y="5649727"/>
            <a:ext cx="785457" cy="6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2" name="TextBox 31"/>
          <p:cNvSpPr txBox="1">
            <a:spLocks noChangeAspect="1"/>
          </p:cNvSpPr>
          <p:nvPr/>
        </p:nvSpPr>
        <p:spPr>
          <a:xfrm>
            <a:off x="2051720" y="4869635"/>
            <a:ext cx="1558938" cy="646986"/>
          </a:xfrm>
          <a:prstGeom prst="roundRect">
            <a:avLst/>
          </a:prstGeom>
        </p:spPr>
        <p:style>
          <a:lnRef idx="1">
            <a:schemeClr val="accent5"/>
          </a:lnRef>
          <a:fillRef idx="3">
            <a:schemeClr val="accent5"/>
          </a:fillRef>
          <a:effectRef idx="2">
            <a:schemeClr val="accent5"/>
          </a:effectRef>
          <a:fontRef idx="minor">
            <a:schemeClr val="lt1"/>
          </a:fontRef>
        </p:style>
        <p:txBody>
          <a:bodyPr wrap="square">
            <a:spAutoFit/>
          </a:bodyPr>
          <a:lstStyle/>
          <a:p>
            <a:pPr algn="ctr">
              <a:spcBef>
                <a:spcPts val="0"/>
              </a:spcBef>
              <a:spcAft>
                <a:spcPts val="0"/>
              </a:spcAft>
              <a:buClr>
                <a:srgbClr val="486AC1"/>
              </a:buClr>
              <a:buSzPct val="100000"/>
              <a:buFont typeface="Arial" pitchFamily="34" charset="0"/>
              <a:buNone/>
              <a:defRPr/>
            </a:pPr>
            <a:r>
              <a:rPr lang="zh-CN" altLang="en-US" sz="1600" b="1" dirty="0" smtClean="0">
                <a:solidFill>
                  <a:schemeClr val="bg1"/>
                </a:solidFill>
                <a:latin typeface="+mj-lt"/>
              </a:rPr>
              <a:t>信息抽取与语义分析</a:t>
            </a:r>
            <a:endParaRPr lang="zh-CN" altLang="en-US" sz="1600" b="1" dirty="0">
              <a:solidFill>
                <a:schemeClr val="bg1"/>
              </a:solidFill>
              <a:latin typeface="+mj-lt"/>
            </a:endParaRPr>
          </a:p>
        </p:txBody>
      </p:sp>
      <p:sp>
        <p:nvSpPr>
          <p:cNvPr id="33" name="矩形 32"/>
          <p:cNvSpPr/>
          <p:nvPr/>
        </p:nvSpPr>
        <p:spPr>
          <a:xfrm>
            <a:off x="3419872" y="1714488"/>
            <a:ext cx="1620957" cy="338554"/>
          </a:xfrm>
          <a:prstGeom prst="rect">
            <a:avLst/>
          </a:prstGeom>
        </p:spPr>
        <p:txBody>
          <a:bodyPr wrap="none">
            <a:spAutoFit/>
          </a:bodyPr>
          <a:lstStyle/>
          <a:p>
            <a:pPr algn="ctr">
              <a:spcBef>
                <a:spcPts val="0"/>
              </a:spcBef>
              <a:spcAft>
                <a:spcPts val="0"/>
              </a:spcAft>
              <a:buClr>
                <a:srgbClr val="486AC1"/>
              </a:buClr>
              <a:buSzPct val="100000"/>
              <a:buFont typeface="Arial" pitchFamily="34" charset="0"/>
              <a:buNone/>
              <a:defRPr/>
            </a:pPr>
            <a:r>
              <a:rPr lang="zh-CN" altLang="en-US" sz="1600" dirty="0" smtClean="0">
                <a:latin typeface="Times New Roman" pitchFamily="18" charset="0"/>
                <a:ea typeface="微软雅黑" pitchFamily="34" charset="-122"/>
                <a:cs typeface="Times New Roman" pitchFamily="18" charset="0"/>
              </a:rPr>
              <a:t>文学编年史服务</a:t>
            </a:r>
            <a:endParaRPr lang="en-US" altLang="zh-CN" sz="1600" dirty="0">
              <a:latin typeface="Times New Roman" pitchFamily="18" charset="0"/>
              <a:ea typeface="微软雅黑" pitchFamily="34" charset="-122"/>
              <a:cs typeface="Times New Roman" pitchFamily="18" charset="0"/>
            </a:endParaRPr>
          </a:p>
        </p:txBody>
      </p:sp>
      <p:sp>
        <p:nvSpPr>
          <p:cNvPr id="34" name="TextBox 33"/>
          <p:cNvSpPr txBox="1"/>
          <p:nvPr/>
        </p:nvSpPr>
        <p:spPr>
          <a:xfrm>
            <a:off x="3387394" y="6271871"/>
            <a:ext cx="2369212" cy="367927"/>
          </a:xfrm>
          <a:prstGeom prst="rect">
            <a:avLst/>
          </a:prstGeom>
          <a:ln/>
        </p:spPr>
        <p:style>
          <a:lnRef idx="3">
            <a:schemeClr val="lt1"/>
          </a:lnRef>
          <a:fillRef idx="1">
            <a:schemeClr val="accent5"/>
          </a:fillRef>
          <a:effectRef idx="1">
            <a:schemeClr val="accent5"/>
          </a:effectRef>
          <a:fontRef idx="minor">
            <a:schemeClr val="lt1"/>
          </a:fontRef>
        </p:style>
        <p:txBody>
          <a:bodyPr>
            <a:spAutoFit/>
          </a:bodyPr>
          <a:lstStyle/>
          <a:p>
            <a:pPr algn="ctr">
              <a:spcBef>
                <a:spcPts val="300"/>
              </a:spcBef>
              <a:spcAft>
                <a:spcPts val="338"/>
              </a:spcAft>
              <a:buClr>
                <a:srgbClr val="486AC1"/>
              </a:buClr>
              <a:buSzPct val="100000"/>
              <a:buFont typeface="Arial" pitchFamily="34" charset="0"/>
              <a:buNone/>
              <a:defRPr/>
            </a:pPr>
            <a:r>
              <a:rPr lang="zh-CN" altLang="en-US" b="1" dirty="0" smtClean="0">
                <a:ln w="18415" cmpd="sng">
                  <a:noFill/>
                  <a:prstDash val="solid"/>
                </a:ln>
                <a:solidFill>
                  <a:schemeClr val="tx1"/>
                </a:solidFill>
                <a:latin typeface="微软雅黑" pitchFamily="34" charset="-122"/>
                <a:ea typeface="微软雅黑" pitchFamily="34" charset="-122"/>
              </a:rPr>
              <a:t>数据海</a:t>
            </a:r>
            <a:endParaRPr lang="zh-CN" altLang="en-US" b="1" dirty="0">
              <a:ln w="18415" cmpd="sng">
                <a:noFill/>
                <a:prstDash val="solid"/>
              </a:ln>
              <a:solidFill>
                <a:schemeClr val="tx1"/>
              </a:solidFill>
              <a:latin typeface="微软雅黑" pitchFamily="34" charset="-122"/>
              <a:ea typeface="微软雅黑" pitchFamily="34" charset="-122"/>
            </a:endParaRPr>
          </a:p>
        </p:txBody>
      </p:sp>
      <p:pic>
        <p:nvPicPr>
          <p:cNvPr id="35" name="Picture 3"/>
          <p:cNvPicPr>
            <a:picLocks noChangeAspect="1" noChangeArrowheads="1"/>
          </p:cNvPicPr>
          <p:nvPr/>
        </p:nvPicPr>
        <p:blipFill>
          <a:blip r:embed="rId9" cstate="print"/>
          <a:srcRect/>
          <a:stretch>
            <a:fillRect/>
          </a:stretch>
        </p:blipFill>
        <p:spPr bwMode="auto">
          <a:xfrm>
            <a:off x="2059041" y="2179406"/>
            <a:ext cx="5321272" cy="2499188"/>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36" name="右箭头 35"/>
          <p:cNvSpPr/>
          <p:nvPr/>
        </p:nvSpPr>
        <p:spPr bwMode="auto">
          <a:xfrm rot="19390808">
            <a:off x="932053" y="4151760"/>
            <a:ext cx="1142405" cy="370940"/>
          </a:xfrm>
          <a:prstGeom prst="rightArrow">
            <a:avLst/>
          </a:prstGeom>
          <a:ln>
            <a:solidFill>
              <a:srgbClr val="909090"/>
            </a:solidFill>
            <a:headEnd type="none" w="med" len="med"/>
            <a:tailEnd type="triangle" w="med" len="med"/>
          </a:ln>
        </p:spPr>
        <p:style>
          <a:lnRef idx="1">
            <a:schemeClr val="accent4"/>
          </a:lnRef>
          <a:fillRef idx="2">
            <a:schemeClr val="accent4"/>
          </a:fillRef>
          <a:effectRef idx="1">
            <a:schemeClr val="accent4"/>
          </a:effectRef>
          <a:fontRef idx="minor">
            <a:schemeClr val="dk1"/>
          </a:fontRef>
        </p:style>
        <p:txBody>
          <a:bodyPr lIns="90000" tIns="46800" rIns="90000" bIns="46800">
            <a:scene3d>
              <a:camera prst="orthographicFront"/>
              <a:lightRig rig="flat" dir="tl">
                <a:rot lat="0" lon="0" rev="6600000"/>
              </a:lightRig>
            </a:scene3d>
            <a:sp3d extrusionH="25400" contourW="8890">
              <a:bevelT w="38100" h="31750"/>
              <a:contourClr>
                <a:schemeClr val="accent2">
                  <a:shade val="75000"/>
                </a:schemeClr>
              </a:contourClr>
            </a:sp3d>
          </a:bodyPr>
          <a:lstStyle/>
          <a:p>
            <a:pPr marL="457200" indent="-227013" defTabSz="449263">
              <a:spcBef>
                <a:spcPts val="350"/>
              </a:spcBef>
              <a:spcAft>
                <a:spcPts val="338"/>
              </a:spcAft>
              <a:buClr>
                <a:srgbClr val="486AC1"/>
              </a:buClr>
              <a:buSzPct val="100000"/>
              <a:buFont typeface="Arial" pitchFamily="34" charset="0"/>
              <a:buNone/>
              <a:tabLst>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zh-CN" altLang="en-US" sz="16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ahoma" pitchFamily="34" charset="0"/>
            </a:endParaRPr>
          </a:p>
        </p:txBody>
      </p:sp>
      <p:sp>
        <p:nvSpPr>
          <p:cNvPr id="37" name="TextBox 36"/>
          <p:cNvSpPr txBox="1"/>
          <p:nvPr/>
        </p:nvSpPr>
        <p:spPr>
          <a:xfrm>
            <a:off x="3995935" y="4869635"/>
            <a:ext cx="1440161" cy="646986"/>
          </a:xfrm>
          <a:prstGeom prst="roundRect">
            <a:avLst/>
          </a:prstGeom>
        </p:spPr>
        <p:style>
          <a:lnRef idx="1">
            <a:schemeClr val="accent5"/>
          </a:lnRef>
          <a:fillRef idx="3">
            <a:schemeClr val="accent5"/>
          </a:fillRef>
          <a:effectRef idx="2">
            <a:schemeClr val="accent5"/>
          </a:effectRef>
          <a:fontRef idx="minor">
            <a:schemeClr val="lt1"/>
          </a:fontRef>
        </p:style>
        <p:txBody>
          <a:bodyPr wrap="square">
            <a:spAutoFit/>
          </a:bodyPr>
          <a:lstStyle/>
          <a:p>
            <a:pPr algn="ctr">
              <a:spcBef>
                <a:spcPts val="300"/>
              </a:spcBef>
              <a:spcAft>
                <a:spcPts val="338"/>
              </a:spcAft>
              <a:buClr>
                <a:srgbClr val="486AC1"/>
              </a:buClr>
              <a:buSzPct val="100000"/>
              <a:buFont typeface="Arial" pitchFamily="34" charset="0"/>
              <a:buNone/>
              <a:defRPr/>
            </a:pPr>
            <a:r>
              <a:rPr lang="zh-CN" altLang="en-US" sz="1600" b="1" dirty="0">
                <a:latin typeface="微软雅黑" pitchFamily="34" charset="-122"/>
                <a:ea typeface="微软雅黑" pitchFamily="34" charset="-122"/>
              </a:rPr>
              <a:t>海量多媒体知识</a:t>
            </a:r>
            <a:r>
              <a:rPr lang="zh-CN" altLang="en-US" sz="1600" b="1" dirty="0" smtClean="0">
                <a:latin typeface="微软雅黑" pitchFamily="34" charset="-122"/>
                <a:ea typeface="微软雅黑" pitchFamily="34" charset="-122"/>
              </a:rPr>
              <a:t>管理</a:t>
            </a:r>
            <a:endParaRPr lang="zh-CN" altLang="en-US" sz="1600" b="1" dirty="0">
              <a:solidFill>
                <a:schemeClr val="bg1"/>
              </a:solidFill>
              <a:latin typeface="微软雅黑" pitchFamily="34" charset="-122"/>
              <a:ea typeface="微软雅黑" pitchFamily="34" charset="-122"/>
            </a:endParaRPr>
          </a:p>
        </p:txBody>
      </p:sp>
      <p:sp>
        <p:nvSpPr>
          <p:cNvPr id="38" name="TextBox 37"/>
          <p:cNvSpPr txBox="1"/>
          <p:nvPr/>
        </p:nvSpPr>
        <p:spPr>
          <a:xfrm>
            <a:off x="3500430" y="2428868"/>
            <a:ext cx="2369212" cy="367927"/>
          </a:xfrm>
          <a:prstGeom prst="rect">
            <a:avLst/>
          </a:prstGeom>
          <a:ln/>
        </p:spPr>
        <p:style>
          <a:lnRef idx="3">
            <a:schemeClr val="lt1"/>
          </a:lnRef>
          <a:fillRef idx="1">
            <a:schemeClr val="accent5"/>
          </a:fillRef>
          <a:effectRef idx="1">
            <a:schemeClr val="accent5"/>
          </a:effectRef>
          <a:fontRef idx="minor">
            <a:schemeClr val="lt1"/>
          </a:fontRef>
        </p:style>
        <p:txBody>
          <a:bodyPr>
            <a:spAutoFit/>
          </a:bodyPr>
          <a:lstStyle/>
          <a:p>
            <a:pPr algn="ctr">
              <a:spcBef>
                <a:spcPts val="300"/>
              </a:spcBef>
              <a:spcAft>
                <a:spcPts val="338"/>
              </a:spcAft>
              <a:buClr>
                <a:srgbClr val="486AC1"/>
              </a:buClr>
              <a:buSzPct val="100000"/>
              <a:buFont typeface="Arial" pitchFamily="34" charset="0"/>
              <a:buNone/>
              <a:defRPr/>
            </a:pPr>
            <a:r>
              <a:rPr lang="zh-CN" altLang="en-US" b="1" dirty="0" smtClean="0">
                <a:ln w="18415" cmpd="sng">
                  <a:noFill/>
                  <a:prstDash val="solid"/>
                </a:ln>
                <a:solidFill>
                  <a:srgbClr val="2E5886"/>
                </a:solidFill>
                <a:latin typeface="微软雅黑" pitchFamily="34" charset="-122"/>
                <a:ea typeface="微软雅黑" pitchFamily="34" charset="-122"/>
              </a:rPr>
              <a:t>云计算平台</a:t>
            </a:r>
            <a:endParaRPr lang="zh-CN" altLang="en-US" b="1" dirty="0">
              <a:ln w="18415" cmpd="sng">
                <a:noFill/>
                <a:prstDash val="solid"/>
              </a:ln>
              <a:solidFill>
                <a:srgbClr val="2E5886"/>
              </a:solidFill>
              <a:latin typeface="微软雅黑" pitchFamily="34" charset="-122"/>
              <a:ea typeface="微软雅黑" pitchFamily="34" charset="-122"/>
            </a:endParaRPr>
          </a:p>
        </p:txBody>
      </p:sp>
      <p:sp>
        <p:nvSpPr>
          <p:cNvPr id="39" name="TextBox 38"/>
          <p:cNvSpPr txBox="1"/>
          <p:nvPr/>
        </p:nvSpPr>
        <p:spPr>
          <a:xfrm>
            <a:off x="7380312" y="4869635"/>
            <a:ext cx="1224136" cy="646986"/>
          </a:xfrm>
          <a:prstGeom prst="roundRect">
            <a:avLst/>
          </a:prstGeom>
        </p:spPr>
        <p:style>
          <a:lnRef idx="1">
            <a:schemeClr val="accent5"/>
          </a:lnRef>
          <a:fillRef idx="3">
            <a:schemeClr val="accent5"/>
          </a:fillRef>
          <a:effectRef idx="2">
            <a:schemeClr val="accent5"/>
          </a:effectRef>
          <a:fontRef idx="minor">
            <a:schemeClr val="lt1"/>
          </a:fontRef>
        </p:style>
        <p:txBody>
          <a:bodyPr wrap="square">
            <a:spAutoFit/>
          </a:bodyPr>
          <a:lstStyle/>
          <a:p>
            <a:pPr algn="ctr">
              <a:spcBef>
                <a:spcPts val="300"/>
              </a:spcBef>
              <a:spcAft>
                <a:spcPts val="338"/>
              </a:spcAft>
              <a:buClr>
                <a:srgbClr val="486AC1"/>
              </a:buClr>
              <a:buSzPct val="100000"/>
              <a:buFont typeface="Arial" pitchFamily="34" charset="0"/>
              <a:buNone/>
              <a:defRPr/>
            </a:pPr>
            <a:r>
              <a:rPr lang="zh-CN" altLang="en-US" sz="1600" b="1" dirty="0" smtClean="0">
                <a:solidFill>
                  <a:schemeClr val="bg2"/>
                </a:solidFill>
                <a:latin typeface="+mj-lt"/>
              </a:rPr>
              <a:t>自燃语言理解</a:t>
            </a:r>
            <a:endParaRPr lang="zh-CN" altLang="en-US" sz="1600" b="1" dirty="0">
              <a:solidFill>
                <a:schemeClr val="bg2"/>
              </a:solidFill>
              <a:latin typeface="+mj-lt"/>
            </a:endParaRPr>
          </a:p>
        </p:txBody>
      </p:sp>
      <p:sp>
        <p:nvSpPr>
          <p:cNvPr id="40" name="TextBox 39"/>
          <p:cNvSpPr txBox="1"/>
          <p:nvPr/>
        </p:nvSpPr>
        <p:spPr>
          <a:xfrm>
            <a:off x="7668344" y="2000240"/>
            <a:ext cx="1296144" cy="536575"/>
          </a:xfrm>
          <a:prstGeom prst="cloudCallout">
            <a:avLst>
              <a:gd name="adj1" fmla="val -76772"/>
              <a:gd name="adj2" fmla="val 106876"/>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spcBef>
                <a:spcPts val="300"/>
              </a:spcBef>
              <a:spcAft>
                <a:spcPts val="338"/>
              </a:spcAft>
              <a:buClr>
                <a:srgbClr val="486AC1"/>
              </a:buClr>
              <a:buSzPct val="100000"/>
              <a:buFont typeface="Arial" pitchFamily="34" charset="0"/>
              <a:buNone/>
              <a:defRPr/>
            </a:pPr>
            <a:r>
              <a:rPr lang="en-US" altLang="zh-CN" sz="1600" dirty="0" smtClean="0">
                <a:solidFill>
                  <a:srgbClr val="2E5886"/>
                </a:solidFill>
                <a:latin typeface="Times New Roman" pitchFamily="18" charset="0"/>
                <a:ea typeface="微软雅黑" pitchFamily="34" charset="-122"/>
                <a:cs typeface="Times New Roman" pitchFamily="18" charset="0"/>
              </a:rPr>
              <a:t>……</a:t>
            </a:r>
            <a:endParaRPr lang="zh-CN" altLang="en-US" sz="1600" dirty="0">
              <a:solidFill>
                <a:srgbClr val="2E5886"/>
              </a:solidFill>
              <a:latin typeface="Times New Roman" pitchFamily="18" charset="0"/>
              <a:ea typeface="微软雅黑" pitchFamily="34" charset="-122"/>
              <a:cs typeface="Times New Roman" pitchFamily="18" charset="0"/>
            </a:endParaRPr>
          </a:p>
        </p:txBody>
      </p:sp>
      <p:sp>
        <p:nvSpPr>
          <p:cNvPr id="41" name="右箭头 40"/>
          <p:cNvSpPr/>
          <p:nvPr/>
        </p:nvSpPr>
        <p:spPr bwMode="auto">
          <a:xfrm rot="16200000">
            <a:off x="4374562" y="4483694"/>
            <a:ext cx="540000" cy="288000"/>
          </a:xfrm>
          <a:prstGeom prst="rightArrow">
            <a:avLst/>
          </a:prstGeom>
          <a:ln>
            <a:solidFill>
              <a:srgbClr val="909090"/>
            </a:solidFill>
            <a:headEnd type="none" w="med" len="med"/>
            <a:tailEnd type="triangle" w="med" len="med"/>
          </a:ln>
        </p:spPr>
        <p:style>
          <a:lnRef idx="1">
            <a:schemeClr val="accent4"/>
          </a:lnRef>
          <a:fillRef idx="2">
            <a:schemeClr val="accent4"/>
          </a:fillRef>
          <a:effectRef idx="1">
            <a:schemeClr val="accent4"/>
          </a:effectRef>
          <a:fontRef idx="minor">
            <a:schemeClr val="dk1"/>
          </a:fontRef>
        </p:style>
        <p:txBody>
          <a:bodyPr lIns="90000" tIns="46800" rIns="90000" bIns="46800">
            <a:scene3d>
              <a:camera prst="orthographicFront"/>
              <a:lightRig rig="flat" dir="tl">
                <a:rot lat="0" lon="0" rev="6600000"/>
              </a:lightRig>
            </a:scene3d>
            <a:sp3d extrusionH="25400" contourW="8890">
              <a:bevelT w="38100" h="31750"/>
              <a:contourClr>
                <a:schemeClr val="accent2">
                  <a:shade val="75000"/>
                </a:schemeClr>
              </a:contourClr>
            </a:sp3d>
          </a:bodyPr>
          <a:lstStyle/>
          <a:p>
            <a:pPr marL="457200" indent="-227013" defTabSz="449263">
              <a:spcBef>
                <a:spcPts val="350"/>
              </a:spcBef>
              <a:spcAft>
                <a:spcPts val="338"/>
              </a:spcAft>
              <a:buClr>
                <a:srgbClr val="486AC1"/>
              </a:buClr>
              <a:buSzPct val="100000"/>
              <a:buFont typeface="Arial" pitchFamily="34" charset="0"/>
              <a:buNone/>
              <a:tabLst>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zh-CN" altLang="en-US" sz="16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ahoma" pitchFamily="34" charset="0"/>
            </a:endParaRPr>
          </a:p>
        </p:txBody>
      </p:sp>
      <p:sp>
        <p:nvSpPr>
          <p:cNvPr id="42" name="右箭头 41"/>
          <p:cNvSpPr/>
          <p:nvPr/>
        </p:nvSpPr>
        <p:spPr bwMode="auto">
          <a:xfrm rot="16200000">
            <a:off x="2645800" y="4483694"/>
            <a:ext cx="540000" cy="288000"/>
          </a:xfrm>
          <a:prstGeom prst="rightArrow">
            <a:avLst/>
          </a:prstGeom>
          <a:ln>
            <a:solidFill>
              <a:srgbClr val="909090"/>
            </a:solidFill>
            <a:headEnd type="none" w="med" len="med"/>
            <a:tailEnd type="triangle" w="med" len="med"/>
          </a:ln>
        </p:spPr>
        <p:style>
          <a:lnRef idx="1">
            <a:schemeClr val="accent4"/>
          </a:lnRef>
          <a:fillRef idx="2">
            <a:schemeClr val="accent4"/>
          </a:fillRef>
          <a:effectRef idx="1">
            <a:schemeClr val="accent4"/>
          </a:effectRef>
          <a:fontRef idx="minor">
            <a:schemeClr val="dk1"/>
          </a:fontRef>
        </p:style>
        <p:txBody>
          <a:bodyPr lIns="90000" tIns="46800" rIns="90000" bIns="46800">
            <a:scene3d>
              <a:camera prst="orthographicFront"/>
              <a:lightRig rig="flat" dir="tl">
                <a:rot lat="0" lon="0" rev="6600000"/>
              </a:lightRig>
            </a:scene3d>
            <a:sp3d extrusionH="25400" contourW="8890">
              <a:bevelT w="38100" h="31750"/>
              <a:contourClr>
                <a:schemeClr val="accent2">
                  <a:shade val="75000"/>
                </a:schemeClr>
              </a:contourClr>
            </a:sp3d>
          </a:bodyPr>
          <a:lstStyle/>
          <a:p>
            <a:pPr marL="457200" indent="-227013" defTabSz="449263">
              <a:spcBef>
                <a:spcPts val="350"/>
              </a:spcBef>
              <a:spcAft>
                <a:spcPts val="338"/>
              </a:spcAft>
              <a:buClr>
                <a:srgbClr val="486AC1"/>
              </a:buClr>
              <a:buSzPct val="100000"/>
              <a:buFont typeface="Arial" pitchFamily="34" charset="0"/>
              <a:buNone/>
              <a:tabLst>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zh-CN" altLang="en-US" sz="16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ahoma" pitchFamily="34" charset="0"/>
            </a:endParaRPr>
          </a:p>
        </p:txBody>
      </p:sp>
      <p:sp>
        <p:nvSpPr>
          <p:cNvPr id="43" name="右箭头 42"/>
          <p:cNvSpPr/>
          <p:nvPr/>
        </p:nvSpPr>
        <p:spPr bwMode="auto">
          <a:xfrm rot="16200000">
            <a:off x="6030176" y="4483694"/>
            <a:ext cx="540000" cy="288000"/>
          </a:xfrm>
          <a:prstGeom prst="rightArrow">
            <a:avLst/>
          </a:prstGeom>
          <a:ln>
            <a:solidFill>
              <a:srgbClr val="909090"/>
            </a:solidFill>
            <a:headEnd type="none" w="med" len="med"/>
            <a:tailEnd type="triangle" w="med" len="med"/>
          </a:ln>
        </p:spPr>
        <p:style>
          <a:lnRef idx="1">
            <a:schemeClr val="accent4"/>
          </a:lnRef>
          <a:fillRef idx="2">
            <a:schemeClr val="accent4"/>
          </a:fillRef>
          <a:effectRef idx="1">
            <a:schemeClr val="accent4"/>
          </a:effectRef>
          <a:fontRef idx="minor">
            <a:schemeClr val="dk1"/>
          </a:fontRef>
        </p:style>
        <p:txBody>
          <a:bodyPr lIns="90000" tIns="46800" rIns="90000" bIns="46800">
            <a:scene3d>
              <a:camera prst="orthographicFront"/>
              <a:lightRig rig="flat" dir="tl">
                <a:rot lat="0" lon="0" rev="6600000"/>
              </a:lightRig>
            </a:scene3d>
            <a:sp3d extrusionH="25400" contourW="8890">
              <a:bevelT w="38100" h="31750"/>
              <a:contourClr>
                <a:schemeClr val="accent2">
                  <a:shade val="75000"/>
                </a:schemeClr>
              </a:contourClr>
            </a:sp3d>
          </a:bodyPr>
          <a:lstStyle/>
          <a:p>
            <a:pPr marL="457200" indent="-227013" defTabSz="449263">
              <a:spcBef>
                <a:spcPts val="350"/>
              </a:spcBef>
              <a:spcAft>
                <a:spcPts val="338"/>
              </a:spcAft>
              <a:buClr>
                <a:srgbClr val="486AC1"/>
              </a:buClr>
              <a:buSzPct val="100000"/>
              <a:buFont typeface="Arial" pitchFamily="34" charset="0"/>
              <a:buNone/>
              <a:tabLst>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zh-CN" altLang="en-US" sz="16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ahoma" pitchFamily="34" charset="0"/>
            </a:endParaRPr>
          </a:p>
        </p:txBody>
      </p:sp>
      <p:sp>
        <p:nvSpPr>
          <p:cNvPr id="44" name="右箭头 43"/>
          <p:cNvSpPr/>
          <p:nvPr/>
        </p:nvSpPr>
        <p:spPr bwMode="auto">
          <a:xfrm rot="13500000">
            <a:off x="7268628" y="4195993"/>
            <a:ext cx="1087464" cy="338222"/>
          </a:xfrm>
          <a:prstGeom prst="rightArrow">
            <a:avLst/>
          </a:prstGeom>
          <a:ln>
            <a:solidFill>
              <a:srgbClr val="909090"/>
            </a:solidFill>
            <a:headEnd type="none" w="med" len="med"/>
            <a:tailEnd type="triangle" w="med" len="med"/>
          </a:ln>
        </p:spPr>
        <p:style>
          <a:lnRef idx="1">
            <a:schemeClr val="accent4"/>
          </a:lnRef>
          <a:fillRef idx="2">
            <a:schemeClr val="accent4"/>
          </a:fillRef>
          <a:effectRef idx="1">
            <a:schemeClr val="accent4"/>
          </a:effectRef>
          <a:fontRef idx="minor">
            <a:schemeClr val="dk1"/>
          </a:fontRef>
        </p:style>
        <p:txBody>
          <a:bodyPr lIns="90000" tIns="46800" rIns="90000" bIns="46800">
            <a:scene3d>
              <a:camera prst="orthographicFront"/>
              <a:lightRig rig="flat" dir="tl">
                <a:rot lat="0" lon="0" rev="6600000"/>
              </a:lightRig>
            </a:scene3d>
            <a:sp3d extrusionH="25400" contourW="8890">
              <a:bevelT w="38100" h="31750"/>
              <a:contourClr>
                <a:schemeClr val="accent2">
                  <a:shade val="75000"/>
                </a:schemeClr>
              </a:contourClr>
            </a:sp3d>
          </a:bodyPr>
          <a:lstStyle/>
          <a:p>
            <a:pPr marL="457200" indent="-227013" defTabSz="449263">
              <a:spcBef>
                <a:spcPts val="350"/>
              </a:spcBef>
              <a:spcAft>
                <a:spcPts val="338"/>
              </a:spcAft>
              <a:buClr>
                <a:srgbClr val="486AC1"/>
              </a:buClr>
              <a:buSzPct val="100000"/>
              <a:buFont typeface="Arial" pitchFamily="34" charset="0"/>
              <a:buNone/>
              <a:tabLst>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zh-CN" altLang="en-US" sz="16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0"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fade">
                                      <p:cBhvr>
                                        <p:cTn id="40" dur="500"/>
                                        <p:tgtEl>
                                          <p:spTgt spid="3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500"/>
                                        <p:tgtEl>
                                          <p:spTgt spid="3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fade">
                                      <p:cBhvr>
                                        <p:cTn id="46" dur="500"/>
                                        <p:tgtEl>
                                          <p:spTgt spid="4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fade">
                                      <p:cBhvr>
                                        <p:cTn id="49" dur="500"/>
                                        <p:tgtEl>
                                          <p:spTgt spid="3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fade">
                                      <p:cBhvr>
                                        <p:cTn id="52" dur="500"/>
                                        <p:tgtEl>
                                          <p:spTgt spid="4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43"/>
                                        </p:tgtEl>
                                        <p:attrNameLst>
                                          <p:attrName>style.visibility</p:attrName>
                                        </p:attrNameLst>
                                      </p:cBhvr>
                                      <p:to>
                                        <p:strVal val="visible"/>
                                      </p:to>
                                    </p:set>
                                    <p:animEffect transition="in" filter="fade">
                                      <p:cBhvr>
                                        <p:cTn id="55" dur="500"/>
                                        <p:tgtEl>
                                          <p:spTgt spid="43"/>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Effect transition="in" filter="fade">
                                      <p:cBhvr>
                                        <p:cTn id="58" dur="500"/>
                                        <p:tgtEl>
                                          <p:spTgt spid="44"/>
                                        </p:tgtEl>
                                      </p:cBhvr>
                                    </p:animEffect>
                                  </p:childTnLst>
                                </p:cTn>
                              </p:par>
                            </p:childTnLst>
                          </p:cTn>
                        </p:par>
                        <p:par>
                          <p:cTn id="59" fill="hold">
                            <p:stCondLst>
                              <p:cond delay="500"/>
                            </p:stCondLst>
                            <p:childTnLst>
                              <p:par>
                                <p:cTn id="60" presetID="10" presetClass="entr" presetSubtype="0" fill="hold" nodeType="after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fade">
                                      <p:cBhvr>
                                        <p:cTn id="62" dur="500"/>
                                        <p:tgtEl>
                                          <p:spTgt spid="3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fade">
                                      <p:cBhvr>
                                        <p:cTn id="67" dur="500"/>
                                        <p:tgtEl>
                                          <p:spTgt spid="38"/>
                                        </p:tgtEl>
                                      </p:cBhvr>
                                    </p:animEffect>
                                  </p:childTnLst>
                                </p:cTn>
                              </p:par>
                            </p:childTnLst>
                          </p:cTn>
                        </p:par>
                        <p:par>
                          <p:cTn id="68" fill="hold">
                            <p:stCondLst>
                              <p:cond delay="500"/>
                            </p:stCondLst>
                            <p:childTnLst>
                              <p:par>
                                <p:cTn id="69" presetID="42" presetClass="entr" presetSubtype="0" fill="hold" grpId="0" nodeType="after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fade">
                                      <p:cBhvr>
                                        <p:cTn id="71" dur="500"/>
                                        <p:tgtEl>
                                          <p:spTgt spid="17"/>
                                        </p:tgtEl>
                                      </p:cBhvr>
                                    </p:animEffect>
                                    <p:anim calcmode="lin" valueType="num">
                                      <p:cBhvr>
                                        <p:cTn id="72" dur="500" fill="hold"/>
                                        <p:tgtEl>
                                          <p:spTgt spid="17"/>
                                        </p:tgtEl>
                                        <p:attrNameLst>
                                          <p:attrName>ppt_x</p:attrName>
                                        </p:attrNameLst>
                                      </p:cBhvr>
                                      <p:tavLst>
                                        <p:tav tm="0">
                                          <p:val>
                                            <p:strVal val="#ppt_x"/>
                                          </p:val>
                                        </p:tav>
                                        <p:tav tm="100000">
                                          <p:val>
                                            <p:strVal val="#ppt_x"/>
                                          </p:val>
                                        </p:tav>
                                      </p:tavLst>
                                    </p:anim>
                                    <p:anim calcmode="lin" valueType="num">
                                      <p:cBhvr>
                                        <p:cTn id="73" dur="500" fill="hold"/>
                                        <p:tgtEl>
                                          <p:spTgt spid="17"/>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18"/>
                                        </p:tgtEl>
                                        <p:attrNameLst>
                                          <p:attrName>style.visibility</p:attrName>
                                        </p:attrNameLst>
                                      </p:cBhvr>
                                      <p:to>
                                        <p:strVal val="visible"/>
                                      </p:to>
                                    </p:set>
                                    <p:animEffect transition="in" filter="fade">
                                      <p:cBhvr>
                                        <p:cTn id="76" dur="500"/>
                                        <p:tgtEl>
                                          <p:spTgt spid="18"/>
                                        </p:tgtEl>
                                      </p:cBhvr>
                                    </p:animEffect>
                                    <p:anim calcmode="lin" valueType="num">
                                      <p:cBhvr>
                                        <p:cTn id="77" dur="500" fill="hold"/>
                                        <p:tgtEl>
                                          <p:spTgt spid="18"/>
                                        </p:tgtEl>
                                        <p:attrNameLst>
                                          <p:attrName>ppt_x</p:attrName>
                                        </p:attrNameLst>
                                      </p:cBhvr>
                                      <p:tavLst>
                                        <p:tav tm="0">
                                          <p:val>
                                            <p:strVal val="#ppt_x"/>
                                          </p:val>
                                        </p:tav>
                                        <p:tav tm="100000">
                                          <p:val>
                                            <p:strVal val="#ppt_x"/>
                                          </p:val>
                                        </p:tav>
                                      </p:tavLst>
                                    </p:anim>
                                    <p:anim calcmode="lin" valueType="num">
                                      <p:cBhvr>
                                        <p:cTn id="78" dur="500" fill="hold"/>
                                        <p:tgtEl>
                                          <p:spTgt spid="18"/>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19"/>
                                        </p:tgtEl>
                                        <p:attrNameLst>
                                          <p:attrName>style.visibility</p:attrName>
                                        </p:attrNameLst>
                                      </p:cBhvr>
                                      <p:to>
                                        <p:strVal val="visible"/>
                                      </p:to>
                                    </p:set>
                                    <p:animEffect transition="in" filter="fade">
                                      <p:cBhvr>
                                        <p:cTn id="81" dur="500"/>
                                        <p:tgtEl>
                                          <p:spTgt spid="19"/>
                                        </p:tgtEl>
                                      </p:cBhvr>
                                    </p:animEffect>
                                    <p:anim calcmode="lin" valueType="num">
                                      <p:cBhvr>
                                        <p:cTn id="82" dur="500" fill="hold"/>
                                        <p:tgtEl>
                                          <p:spTgt spid="19"/>
                                        </p:tgtEl>
                                        <p:attrNameLst>
                                          <p:attrName>ppt_x</p:attrName>
                                        </p:attrNameLst>
                                      </p:cBhvr>
                                      <p:tavLst>
                                        <p:tav tm="0">
                                          <p:val>
                                            <p:strVal val="#ppt_x"/>
                                          </p:val>
                                        </p:tav>
                                        <p:tav tm="100000">
                                          <p:val>
                                            <p:strVal val="#ppt_x"/>
                                          </p:val>
                                        </p:tav>
                                      </p:tavLst>
                                    </p:anim>
                                    <p:anim calcmode="lin" valueType="num">
                                      <p:cBhvr>
                                        <p:cTn id="83" dur="500" fill="hold"/>
                                        <p:tgtEl>
                                          <p:spTgt spid="19"/>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fade">
                                      <p:cBhvr>
                                        <p:cTn id="86" dur="500"/>
                                        <p:tgtEl>
                                          <p:spTgt spid="20"/>
                                        </p:tgtEl>
                                      </p:cBhvr>
                                    </p:animEffect>
                                    <p:anim calcmode="lin" valueType="num">
                                      <p:cBhvr>
                                        <p:cTn id="87" dur="500" fill="hold"/>
                                        <p:tgtEl>
                                          <p:spTgt spid="20"/>
                                        </p:tgtEl>
                                        <p:attrNameLst>
                                          <p:attrName>ppt_x</p:attrName>
                                        </p:attrNameLst>
                                      </p:cBhvr>
                                      <p:tavLst>
                                        <p:tav tm="0">
                                          <p:val>
                                            <p:strVal val="#ppt_x"/>
                                          </p:val>
                                        </p:tav>
                                        <p:tav tm="100000">
                                          <p:val>
                                            <p:strVal val="#ppt_x"/>
                                          </p:val>
                                        </p:tav>
                                      </p:tavLst>
                                    </p:anim>
                                    <p:anim calcmode="lin" valueType="num">
                                      <p:cBhvr>
                                        <p:cTn id="88" dur="500" fill="hold"/>
                                        <p:tgtEl>
                                          <p:spTgt spid="20"/>
                                        </p:tgtEl>
                                        <p:attrNameLst>
                                          <p:attrName>ppt_y</p:attrName>
                                        </p:attrNameLst>
                                      </p:cBhvr>
                                      <p:tavLst>
                                        <p:tav tm="0">
                                          <p:val>
                                            <p:strVal val="#ppt_y+.1"/>
                                          </p:val>
                                        </p:tav>
                                        <p:tav tm="100000">
                                          <p:val>
                                            <p:strVal val="#ppt_y"/>
                                          </p:val>
                                        </p:tav>
                                      </p:tavLst>
                                    </p:anim>
                                  </p:childTnLst>
                                </p:cTn>
                              </p:par>
                              <p:par>
                                <p:cTn id="89" presetID="42" presetClass="entr" presetSubtype="0" fill="hold" grpId="0" nodeType="withEffect">
                                  <p:stCondLst>
                                    <p:cond delay="0"/>
                                  </p:stCondLst>
                                  <p:childTnLst>
                                    <p:set>
                                      <p:cBhvr>
                                        <p:cTn id="90" dur="1" fill="hold">
                                          <p:stCondLst>
                                            <p:cond delay="0"/>
                                          </p:stCondLst>
                                        </p:cTn>
                                        <p:tgtEl>
                                          <p:spTgt spid="23"/>
                                        </p:tgtEl>
                                        <p:attrNameLst>
                                          <p:attrName>style.visibility</p:attrName>
                                        </p:attrNameLst>
                                      </p:cBhvr>
                                      <p:to>
                                        <p:strVal val="visible"/>
                                      </p:to>
                                    </p:set>
                                    <p:animEffect transition="in" filter="fade">
                                      <p:cBhvr>
                                        <p:cTn id="91" dur="500"/>
                                        <p:tgtEl>
                                          <p:spTgt spid="23"/>
                                        </p:tgtEl>
                                      </p:cBhvr>
                                    </p:animEffect>
                                    <p:anim calcmode="lin" valueType="num">
                                      <p:cBhvr>
                                        <p:cTn id="92" dur="500" fill="hold"/>
                                        <p:tgtEl>
                                          <p:spTgt spid="23"/>
                                        </p:tgtEl>
                                        <p:attrNameLst>
                                          <p:attrName>ppt_x</p:attrName>
                                        </p:attrNameLst>
                                      </p:cBhvr>
                                      <p:tavLst>
                                        <p:tav tm="0">
                                          <p:val>
                                            <p:strVal val="#ppt_x"/>
                                          </p:val>
                                        </p:tav>
                                        <p:tav tm="100000">
                                          <p:val>
                                            <p:strVal val="#ppt_x"/>
                                          </p:val>
                                        </p:tav>
                                      </p:tavLst>
                                    </p:anim>
                                    <p:anim calcmode="lin" valueType="num">
                                      <p:cBhvr>
                                        <p:cTn id="93" dur="500" fill="hold"/>
                                        <p:tgtEl>
                                          <p:spTgt spid="23"/>
                                        </p:tgtEl>
                                        <p:attrNameLst>
                                          <p:attrName>ppt_y</p:attrName>
                                        </p:attrNameLst>
                                      </p:cBhvr>
                                      <p:tavLst>
                                        <p:tav tm="0">
                                          <p:val>
                                            <p:strVal val="#ppt_y+.1"/>
                                          </p:val>
                                        </p:tav>
                                        <p:tav tm="100000">
                                          <p:val>
                                            <p:strVal val="#ppt_y"/>
                                          </p:val>
                                        </p:tav>
                                      </p:tavLst>
                                    </p:anim>
                                  </p:childTnLst>
                                </p:cTn>
                              </p:par>
                              <p:par>
                                <p:cTn id="94" presetID="42" presetClass="entr" presetSubtype="0" fill="hold" grpId="0" nodeType="withEffect">
                                  <p:stCondLst>
                                    <p:cond delay="0"/>
                                  </p:stCondLst>
                                  <p:childTnLst>
                                    <p:set>
                                      <p:cBhvr>
                                        <p:cTn id="95" dur="1" fill="hold">
                                          <p:stCondLst>
                                            <p:cond delay="0"/>
                                          </p:stCondLst>
                                        </p:cTn>
                                        <p:tgtEl>
                                          <p:spTgt spid="24"/>
                                        </p:tgtEl>
                                        <p:attrNameLst>
                                          <p:attrName>style.visibility</p:attrName>
                                        </p:attrNameLst>
                                      </p:cBhvr>
                                      <p:to>
                                        <p:strVal val="visible"/>
                                      </p:to>
                                    </p:set>
                                    <p:animEffect transition="in" filter="fade">
                                      <p:cBhvr>
                                        <p:cTn id="96" dur="500"/>
                                        <p:tgtEl>
                                          <p:spTgt spid="24"/>
                                        </p:tgtEl>
                                      </p:cBhvr>
                                    </p:animEffect>
                                    <p:anim calcmode="lin" valueType="num">
                                      <p:cBhvr>
                                        <p:cTn id="97" dur="500" fill="hold"/>
                                        <p:tgtEl>
                                          <p:spTgt spid="24"/>
                                        </p:tgtEl>
                                        <p:attrNameLst>
                                          <p:attrName>ppt_x</p:attrName>
                                        </p:attrNameLst>
                                      </p:cBhvr>
                                      <p:tavLst>
                                        <p:tav tm="0">
                                          <p:val>
                                            <p:strVal val="#ppt_x"/>
                                          </p:val>
                                        </p:tav>
                                        <p:tav tm="100000">
                                          <p:val>
                                            <p:strVal val="#ppt_x"/>
                                          </p:val>
                                        </p:tav>
                                      </p:tavLst>
                                    </p:anim>
                                    <p:anim calcmode="lin" valueType="num">
                                      <p:cBhvr>
                                        <p:cTn id="98" dur="500" fill="hold"/>
                                        <p:tgtEl>
                                          <p:spTgt spid="24"/>
                                        </p:tgtEl>
                                        <p:attrNameLst>
                                          <p:attrName>ppt_y</p:attrName>
                                        </p:attrNameLst>
                                      </p:cBhvr>
                                      <p:tavLst>
                                        <p:tav tm="0">
                                          <p:val>
                                            <p:strVal val="#ppt_y+.1"/>
                                          </p:val>
                                        </p:tav>
                                        <p:tav tm="100000">
                                          <p:val>
                                            <p:strVal val="#ppt_y"/>
                                          </p:val>
                                        </p:tav>
                                      </p:tavLst>
                                    </p:anim>
                                  </p:childTnLst>
                                </p:cTn>
                              </p:par>
                              <p:par>
                                <p:cTn id="99" presetID="42" presetClass="entr" presetSubtype="0" fill="hold" grpId="0" nodeType="withEffect">
                                  <p:stCondLst>
                                    <p:cond delay="0"/>
                                  </p:stCondLst>
                                  <p:childTnLst>
                                    <p:set>
                                      <p:cBhvr>
                                        <p:cTn id="100" dur="1" fill="hold">
                                          <p:stCondLst>
                                            <p:cond delay="0"/>
                                          </p:stCondLst>
                                        </p:cTn>
                                        <p:tgtEl>
                                          <p:spTgt spid="25"/>
                                        </p:tgtEl>
                                        <p:attrNameLst>
                                          <p:attrName>style.visibility</p:attrName>
                                        </p:attrNameLst>
                                      </p:cBhvr>
                                      <p:to>
                                        <p:strVal val="visible"/>
                                      </p:to>
                                    </p:set>
                                    <p:animEffect transition="in" filter="fade">
                                      <p:cBhvr>
                                        <p:cTn id="101" dur="500"/>
                                        <p:tgtEl>
                                          <p:spTgt spid="25"/>
                                        </p:tgtEl>
                                      </p:cBhvr>
                                    </p:animEffect>
                                    <p:anim calcmode="lin" valueType="num">
                                      <p:cBhvr>
                                        <p:cTn id="102" dur="500" fill="hold"/>
                                        <p:tgtEl>
                                          <p:spTgt spid="25"/>
                                        </p:tgtEl>
                                        <p:attrNameLst>
                                          <p:attrName>ppt_x</p:attrName>
                                        </p:attrNameLst>
                                      </p:cBhvr>
                                      <p:tavLst>
                                        <p:tav tm="0">
                                          <p:val>
                                            <p:strVal val="#ppt_x"/>
                                          </p:val>
                                        </p:tav>
                                        <p:tav tm="100000">
                                          <p:val>
                                            <p:strVal val="#ppt_x"/>
                                          </p:val>
                                        </p:tav>
                                      </p:tavLst>
                                    </p:anim>
                                    <p:anim calcmode="lin" valueType="num">
                                      <p:cBhvr>
                                        <p:cTn id="103" dur="500" fill="hold"/>
                                        <p:tgtEl>
                                          <p:spTgt spid="25"/>
                                        </p:tgtEl>
                                        <p:attrNameLst>
                                          <p:attrName>ppt_y</p:attrName>
                                        </p:attrNameLst>
                                      </p:cBhvr>
                                      <p:tavLst>
                                        <p:tav tm="0">
                                          <p:val>
                                            <p:strVal val="#ppt_y+.1"/>
                                          </p:val>
                                        </p:tav>
                                        <p:tav tm="100000">
                                          <p:val>
                                            <p:strVal val="#ppt_y"/>
                                          </p:val>
                                        </p:tav>
                                      </p:tavLst>
                                    </p:anim>
                                  </p:childTnLst>
                                </p:cTn>
                              </p:par>
                              <p:par>
                                <p:cTn id="104" presetID="42" presetClass="entr" presetSubtype="0" fill="hold" grpId="0" nodeType="withEffect">
                                  <p:stCondLst>
                                    <p:cond delay="0"/>
                                  </p:stCondLst>
                                  <p:childTnLst>
                                    <p:set>
                                      <p:cBhvr>
                                        <p:cTn id="105" dur="1" fill="hold">
                                          <p:stCondLst>
                                            <p:cond delay="0"/>
                                          </p:stCondLst>
                                        </p:cTn>
                                        <p:tgtEl>
                                          <p:spTgt spid="26"/>
                                        </p:tgtEl>
                                        <p:attrNameLst>
                                          <p:attrName>style.visibility</p:attrName>
                                        </p:attrNameLst>
                                      </p:cBhvr>
                                      <p:to>
                                        <p:strVal val="visible"/>
                                      </p:to>
                                    </p:set>
                                    <p:animEffect transition="in" filter="fade">
                                      <p:cBhvr>
                                        <p:cTn id="106" dur="500"/>
                                        <p:tgtEl>
                                          <p:spTgt spid="26"/>
                                        </p:tgtEl>
                                      </p:cBhvr>
                                    </p:animEffect>
                                    <p:anim calcmode="lin" valueType="num">
                                      <p:cBhvr>
                                        <p:cTn id="107" dur="500" fill="hold"/>
                                        <p:tgtEl>
                                          <p:spTgt spid="26"/>
                                        </p:tgtEl>
                                        <p:attrNameLst>
                                          <p:attrName>ppt_x</p:attrName>
                                        </p:attrNameLst>
                                      </p:cBhvr>
                                      <p:tavLst>
                                        <p:tav tm="0">
                                          <p:val>
                                            <p:strVal val="#ppt_x"/>
                                          </p:val>
                                        </p:tav>
                                        <p:tav tm="100000">
                                          <p:val>
                                            <p:strVal val="#ppt_x"/>
                                          </p:val>
                                        </p:tav>
                                      </p:tavLst>
                                    </p:anim>
                                    <p:anim calcmode="lin" valueType="num">
                                      <p:cBhvr>
                                        <p:cTn id="108" dur="500" fill="hold"/>
                                        <p:tgtEl>
                                          <p:spTgt spid="26"/>
                                        </p:tgtEl>
                                        <p:attrNameLst>
                                          <p:attrName>ppt_y</p:attrName>
                                        </p:attrNameLst>
                                      </p:cBhvr>
                                      <p:tavLst>
                                        <p:tav tm="0">
                                          <p:val>
                                            <p:strVal val="#ppt_y+.1"/>
                                          </p:val>
                                        </p:tav>
                                        <p:tav tm="100000">
                                          <p:val>
                                            <p:strVal val="#ppt_y"/>
                                          </p:val>
                                        </p:tav>
                                      </p:tavLst>
                                    </p:anim>
                                  </p:childTnLst>
                                </p:cTn>
                              </p:par>
                              <p:par>
                                <p:cTn id="109" presetID="42" presetClass="entr" presetSubtype="0" fill="hold" grpId="0" nodeType="withEffect">
                                  <p:stCondLst>
                                    <p:cond delay="0"/>
                                  </p:stCondLst>
                                  <p:childTnLst>
                                    <p:set>
                                      <p:cBhvr>
                                        <p:cTn id="110" dur="1" fill="hold">
                                          <p:stCondLst>
                                            <p:cond delay="0"/>
                                          </p:stCondLst>
                                        </p:cTn>
                                        <p:tgtEl>
                                          <p:spTgt spid="27"/>
                                        </p:tgtEl>
                                        <p:attrNameLst>
                                          <p:attrName>style.visibility</p:attrName>
                                        </p:attrNameLst>
                                      </p:cBhvr>
                                      <p:to>
                                        <p:strVal val="visible"/>
                                      </p:to>
                                    </p:set>
                                    <p:animEffect transition="in" filter="fade">
                                      <p:cBhvr>
                                        <p:cTn id="111" dur="500"/>
                                        <p:tgtEl>
                                          <p:spTgt spid="27"/>
                                        </p:tgtEl>
                                      </p:cBhvr>
                                    </p:animEffect>
                                    <p:anim calcmode="lin" valueType="num">
                                      <p:cBhvr>
                                        <p:cTn id="112" dur="500" fill="hold"/>
                                        <p:tgtEl>
                                          <p:spTgt spid="27"/>
                                        </p:tgtEl>
                                        <p:attrNameLst>
                                          <p:attrName>ppt_x</p:attrName>
                                        </p:attrNameLst>
                                      </p:cBhvr>
                                      <p:tavLst>
                                        <p:tav tm="0">
                                          <p:val>
                                            <p:strVal val="#ppt_x"/>
                                          </p:val>
                                        </p:tav>
                                        <p:tav tm="100000">
                                          <p:val>
                                            <p:strVal val="#ppt_x"/>
                                          </p:val>
                                        </p:tav>
                                      </p:tavLst>
                                    </p:anim>
                                    <p:anim calcmode="lin" valueType="num">
                                      <p:cBhvr>
                                        <p:cTn id="113" dur="500" fill="hold"/>
                                        <p:tgtEl>
                                          <p:spTgt spid="27"/>
                                        </p:tgtEl>
                                        <p:attrNameLst>
                                          <p:attrName>ppt_y</p:attrName>
                                        </p:attrNameLst>
                                      </p:cBhvr>
                                      <p:tavLst>
                                        <p:tav tm="0">
                                          <p:val>
                                            <p:strVal val="#ppt_y+.1"/>
                                          </p:val>
                                        </p:tav>
                                        <p:tav tm="100000">
                                          <p:val>
                                            <p:strVal val="#ppt_y"/>
                                          </p:val>
                                        </p:tav>
                                      </p:tavLst>
                                    </p:anim>
                                  </p:childTnLst>
                                </p:cTn>
                              </p:par>
                              <p:par>
                                <p:cTn id="114" presetID="42" presetClass="entr" presetSubtype="0" fill="hold" grpId="0" nodeType="withEffect">
                                  <p:stCondLst>
                                    <p:cond delay="0"/>
                                  </p:stCondLst>
                                  <p:childTnLst>
                                    <p:set>
                                      <p:cBhvr>
                                        <p:cTn id="115" dur="1" fill="hold">
                                          <p:stCondLst>
                                            <p:cond delay="0"/>
                                          </p:stCondLst>
                                        </p:cTn>
                                        <p:tgtEl>
                                          <p:spTgt spid="33"/>
                                        </p:tgtEl>
                                        <p:attrNameLst>
                                          <p:attrName>style.visibility</p:attrName>
                                        </p:attrNameLst>
                                      </p:cBhvr>
                                      <p:to>
                                        <p:strVal val="visible"/>
                                      </p:to>
                                    </p:set>
                                    <p:animEffect transition="in" filter="fade">
                                      <p:cBhvr>
                                        <p:cTn id="116" dur="500"/>
                                        <p:tgtEl>
                                          <p:spTgt spid="33"/>
                                        </p:tgtEl>
                                      </p:cBhvr>
                                    </p:animEffect>
                                    <p:anim calcmode="lin" valueType="num">
                                      <p:cBhvr>
                                        <p:cTn id="117" dur="500" fill="hold"/>
                                        <p:tgtEl>
                                          <p:spTgt spid="33"/>
                                        </p:tgtEl>
                                        <p:attrNameLst>
                                          <p:attrName>ppt_x</p:attrName>
                                        </p:attrNameLst>
                                      </p:cBhvr>
                                      <p:tavLst>
                                        <p:tav tm="0">
                                          <p:val>
                                            <p:strVal val="#ppt_x"/>
                                          </p:val>
                                        </p:tav>
                                        <p:tav tm="100000">
                                          <p:val>
                                            <p:strVal val="#ppt_x"/>
                                          </p:val>
                                        </p:tav>
                                      </p:tavLst>
                                    </p:anim>
                                    <p:anim calcmode="lin" valueType="num">
                                      <p:cBhvr>
                                        <p:cTn id="118" dur="500" fill="hold"/>
                                        <p:tgtEl>
                                          <p:spTgt spid="33"/>
                                        </p:tgtEl>
                                        <p:attrNameLst>
                                          <p:attrName>ppt_y</p:attrName>
                                        </p:attrNameLst>
                                      </p:cBhvr>
                                      <p:tavLst>
                                        <p:tav tm="0">
                                          <p:val>
                                            <p:strVal val="#ppt_y+.1"/>
                                          </p:val>
                                        </p:tav>
                                        <p:tav tm="100000">
                                          <p:val>
                                            <p:strVal val="#ppt_y"/>
                                          </p:val>
                                        </p:tav>
                                      </p:tavLst>
                                    </p:anim>
                                  </p:childTnLst>
                                </p:cTn>
                              </p:par>
                              <p:par>
                                <p:cTn id="119" presetID="42" presetClass="entr" presetSubtype="0" fill="hold" grpId="0" nodeType="withEffect">
                                  <p:stCondLst>
                                    <p:cond delay="0"/>
                                  </p:stCondLst>
                                  <p:childTnLst>
                                    <p:set>
                                      <p:cBhvr>
                                        <p:cTn id="120" dur="1" fill="hold">
                                          <p:stCondLst>
                                            <p:cond delay="0"/>
                                          </p:stCondLst>
                                        </p:cTn>
                                        <p:tgtEl>
                                          <p:spTgt spid="40"/>
                                        </p:tgtEl>
                                        <p:attrNameLst>
                                          <p:attrName>style.visibility</p:attrName>
                                        </p:attrNameLst>
                                      </p:cBhvr>
                                      <p:to>
                                        <p:strVal val="visible"/>
                                      </p:to>
                                    </p:set>
                                    <p:animEffect transition="in" filter="fade">
                                      <p:cBhvr>
                                        <p:cTn id="121" dur="500"/>
                                        <p:tgtEl>
                                          <p:spTgt spid="40"/>
                                        </p:tgtEl>
                                      </p:cBhvr>
                                    </p:animEffect>
                                    <p:anim calcmode="lin" valueType="num">
                                      <p:cBhvr>
                                        <p:cTn id="122" dur="500" fill="hold"/>
                                        <p:tgtEl>
                                          <p:spTgt spid="40"/>
                                        </p:tgtEl>
                                        <p:attrNameLst>
                                          <p:attrName>ppt_x</p:attrName>
                                        </p:attrNameLst>
                                      </p:cBhvr>
                                      <p:tavLst>
                                        <p:tav tm="0">
                                          <p:val>
                                            <p:strVal val="#ppt_x"/>
                                          </p:val>
                                        </p:tav>
                                        <p:tav tm="100000">
                                          <p:val>
                                            <p:strVal val="#ppt_x"/>
                                          </p:val>
                                        </p:tav>
                                      </p:tavLst>
                                    </p:anim>
                                    <p:anim calcmode="lin" valueType="num">
                                      <p:cBhvr>
                                        <p:cTn id="123" dur="5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p:bldP spid="24" grpId="0"/>
      <p:bldP spid="25" grpId="0"/>
      <p:bldP spid="26" grpId="0" animBg="1"/>
      <p:bldP spid="27" grpId="0"/>
      <p:bldP spid="32" grpId="0" animBg="1"/>
      <p:bldP spid="33" grpId="0"/>
      <p:bldP spid="36" grpId="0" animBg="1"/>
      <p:bldP spid="37" grpId="0" animBg="1"/>
      <p:bldP spid="39" grpId="0" animBg="1"/>
      <p:bldP spid="40" grpId="0" animBg="1"/>
      <p:bldP spid="41" grpId="0" animBg="1"/>
      <p:bldP spid="42" grpId="0" animBg="1"/>
      <p:bldP spid="43" grpId="0" animBg="1"/>
      <p:bldP spid="4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utoShape 6"/>
          <p:cNvSpPr>
            <a:spLocks noChangeArrowheads="1"/>
          </p:cNvSpPr>
          <p:nvPr/>
        </p:nvSpPr>
        <p:spPr bwMode="ltGray">
          <a:xfrm>
            <a:off x="2915816" y="1700808"/>
            <a:ext cx="5832648" cy="4536504"/>
          </a:xfrm>
          <a:prstGeom prst="roundRect">
            <a:avLst>
              <a:gd name="adj" fmla="val 2259"/>
            </a:avLst>
          </a:prstGeom>
          <a:solidFill>
            <a:schemeClr val="bg1">
              <a:lumMod val="95000"/>
              <a:alpha val="44000"/>
            </a:schemeClr>
          </a:solidFill>
          <a:ln w="12700">
            <a:solidFill>
              <a:schemeClr val="bg2">
                <a:lumMod val="40000"/>
                <a:lumOff val="60000"/>
              </a:schemeClr>
            </a:solidFill>
            <a:round/>
            <a:headEnd/>
            <a:tailEnd/>
          </a:ln>
        </p:spPr>
        <p:txBody>
          <a:bodyPr wrap="none" anchor="ctr"/>
          <a:lstStyle/>
          <a:p>
            <a:endParaRPr lang="zh-CN" altLang="en-US"/>
          </a:p>
        </p:txBody>
      </p:sp>
      <p:sp>
        <p:nvSpPr>
          <p:cNvPr id="7" name="矩形 6"/>
          <p:cNvSpPr>
            <a:spLocks noChangeArrowheads="1"/>
          </p:cNvSpPr>
          <p:nvPr/>
        </p:nvSpPr>
        <p:spPr bwMode="auto">
          <a:xfrm>
            <a:off x="107504" y="1455167"/>
            <a:ext cx="7858125" cy="461665"/>
          </a:xfrm>
          <a:prstGeom prst="rect">
            <a:avLst/>
          </a:prstGeom>
          <a:noFill/>
          <a:ln w="9525">
            <a:noFill/>
            <a:miter lim="800000"/>
            <a:headEnd/>
            <a:tailEnd/>
          </a:ln>
        </p:spPr>
        <p:txBody>
          <a:bodyPr>
            <a:spAutoFit/>
          </a:bodyPr>
          <a:lstStyle/>
          <a:p>
            <a:pPr>
              <a:buClr>
                <a:schemeClr val="accent2">
                  <a:lumMod val="50000"/>
                </a:schemeClr>
              </a:buClr>
              <a:buFont typeface="Wingdings" pitchFamily="2" charset="2"/>
              <a:buChar char="u"/>
            </a:pPr>
            <a:r>
              <a:rPr lang="zh-CN" altLang="en-US" sz="2400" dirty="0" smtClean="0">
                <a:latin typeface="微软雅黑" pitchFamily="34" charset="-122"/>
                <a:ea typeface="微软雅黑" pitchFamily="34" charset="-122"/>
              </a:rPr>
              <a:t> 多媒体</a:t>
            </a:r>
            <a:r>
              <a:rPr lang="zh-CN" altLang="en-US" sz="2400" dirty="0">
                <a:latin typeface="微软雅黑" pitchFamily="34" charset="-122"/>
                <a:ea typeface="微软雅黑" pitchFamily="34" charset="-122"/>
              </a:rPr>
              <a:t>语义对象的识别提取</a:t>
            </a:r>
          </a:p>
        </p:txBody>
      </p:sp>
      <p:pic>
        <p:nvPicPr>
          <p:cNvPr id="8" name="图片 1"/>
          <p:cNvPicPr>
            <a:picLocks noChangeAspect="1" noChangeArrowheads="1"/>
          </p:cNvPicPr>
          <p:nvPr/>
        </p:nvPicPr>
        <p:blipFill>
          <a:blip r:embed="rId2" cstate="print"/>
          <a:srcRect/>
          <a:stretch>
            <a:fillRect/>
          </a:stretch>
        </p:blipFill>
        <p:spPr bwMode="auto">
          <a:xfrm>
            <a:off x="2987825" y="2132856"/>
            <a:ext cx="2972916" cy="4032448"/>
          </a:xfrm>
          <a:prstGeom prst="rect">
            <a:avLst/>
          </a:prstGeom>
          <a:noFill/>
          <a:ln w="9525">
            <a:noFill/>
            <a:miter lim="800000"/>
            <a:headEnd/>
            <a:tailEnd/>
          </a:ln>
          <a:effectLst>
            <a:outerShdw blurRad="850900" dist="25400" dir="4200000" sx="160000" sy="160000" algn="ctr" rotWithShape="0">
              <a:srgbClr val="000000">
                <a:alpha val="0"/>
              </a:srgbClr>
            </a:outerShdw>
            <a:reflection blurRad="6350" stA="52000" endA="300" endPos="35000" dir="5400000" sy="-100000" algn="bl" rotWithShape="0"/>
          </a:effectLst>
        </p:spPr>
      </p:pic>
      <p:pic>
        <p:nvPicPr>
          <p:cNvPr id="9" name="图片 3"/>
          <p:cNvPicPr>
            <a:picLocks noChangeAspect="1" noChangeArrowheads="1"/>
          </p:cNvPicPr>
          <p:nvPr/>
        </p:nvPicPr>
        <p:blipFill>
          <a:blip r:embed="rId3" cstate="print"/>
          <a:srcRect/>
          <a:stretch>
            <a:fillRect/>
          </a:stretch>
        </p:blipFill>
        <p:spPr bwMode="auto">
          <a:xfrm>
            <a:off x="6156176" y="2132856"/>
            <a:ext cx="2520950" cy="3952552"/>
          </a:xfrm>
          <a:prstGeom prst="rect">
            <a:avLst/>
          </a:prstGeom>
          <a:noFill/>
          <a:ln w="9525">
            <a:noFill/>
            <a:miter lim="800000"/>
            <a:headEnd/>
            <a:tailEnd/>
          </a:ln>
          <a:effectLst>
            <a:outerShdw blurRad="850900" dist="25400" dir="4200000" sx="160000" sy="160000" algn="ctr" rotWithShape="0">
              <a:srgbClr val="000000">
                <a:alpha val="0"/>
              </a:srgbClr>
            </a:outerShdw>
            <a:reflection blurRad="6350" stA="52000" endA="300" endPos="35000" dir="5400000" sy="-100000" algn="bl" rotWithShape="0"/>
          </a:effectLst>
        </p:spPr>
      </p:pic>
      <p:sp>
        <p:nvSpPr>
          <p:cNvPr id="10" name="矩形 11"/>
          <p:cNvSpPr>
            <a:spLocks noChangeArrowheads="1"/>
          </p:cNvSpPr>
          <p:nvPr/>
        </p:nvSpPr>
        <p:spPr bwMode="auto">
          <a:xfrm>
            <a:off x="179512" y="2348880"/>
            <a:ext cx="2714625" cy="3293209"/>
          </a:xfrm>
          <a:prstGeom prst="rect">
            <a:avLst/>
          </a:prstGeom>
          <a:noFill/>
          <a:ln w="9525">
            <a:noFill/>
            <a:miter lim="800000"/>
            <a:headEnd/>
            <a:tailEnd/>
          </a:ln>
        </p:spPr>
        <p:txBody>
          <a:bodyPr>
            <a:spAutoFit/>
          </a:bodyPr>
          <a:lstStyle/>
          <a:p>
            <a:pPr indent="287338" algn="just">
              <a:spcBef>
                <a:spcPts val="1200"/>
              </a:spcBef>
              <a:buClr>
                <a:schemeClr val="accent2">
                  <a:lumMod val="50000"/>
                </a:schemeClr>
              </a:buClr>
              <a:buFont typeface="Wingdings" pitchFamily="2" charset="2"/>
              <a:buChar char="n"/>
            </a:pPr>
            <a:r>
              <a:rPr lang="zh-CN" altLang="en-US" sz="2000" b="0" dirty="0">
                <a:latin typeface="+mj-ea"/>
                <a:ea typeface="+mj-ea"/>
                <a:cs typeface="Times New Roman" pitchFamily="18" charset="0"/>
              </a:rPr>
              <a:t>版面</a:t>
            </a:r>
            <a:r>
              <a:rPr lang="zh-CN" altLang="en-US" sz="2000" b="0" dirty="0" smtClean="0">
                <a:latin typeface="+mj-ea"/>
                <a:ea typeface="+mj-ea"/>
                <a:cs typeface="Times New Roman" pitchFamily="18" charset="0"/>
              </a:rPr>
              <a:t>分析</a:t>
            </a:r>
            <a:r>
              <a:rPr lang="zh-CN" altLang="en-US" sz="2000" dirty="0" smtClean="0">
                <a:latin typeface="+mj-ea"/>
                <a:ea typeface="+mj-ea"/>
                <a:cs typeface="Times New Roman" pitchFamily="18" charset="0"/>
              </a:rPr>
              <a:t>、</a:t>
            </a:r>
            <a:r>
              <a:rPr lang="zh-CN" altLang="en-US" sz="2000" b="0" dirty="0" smtClean="0">
                <a:latin typeface="+mj-ea"/>
                <a:ea typeface="+mj-ea"/>
                <a:cs typeface="Times New Roman" pitchFamily="18" charset="0"/>
              </a:rPr>
              <a:t>多媒体</a:t>
            </a:r>
            <a:r>
              <a:rPr lang="zh-CN" altLang="en-US" sz="2000" b="0" dirty="0">
                <a:latin typeface="+mj-ea"/>
                <a:ea typeface="+mj-ea"/>
                <a:cs typeface="Times New Roman" pitchFamily="18" charset="0"/>
              </a:rPr>
              <a:t>对象的识别提取，帮助跨媒体语义关联</a:t>
            </a:r>
            <a:endParaRPr lang="en-US" altLang="zh-CN" sz="2000" b="0" dirty="0">
              <a:latin typeface="+mj-ea"/>
              <a:ea typeface="+mj-ea"/>
              <a:cs typeface="Times New Roman" pitchFamily="18" charset="0"/>
            </a:endParaRPr>
          </a:p>
          <a:p>
            <a:pPr indent="287338" algn="just">
              <a:spcBef>
                <a:spcPts val="1200"/>
              </a:spcBef>
              <a:buClr>
                <a:schemeClr val="accent2">
                  <a:lumMod val="50000"/>
                </a:schemeClr>
              </a:buClr>
              <a:buFont typeface="Wingdings" pitchFamily="2" charset="2"/>
              <a:buChar char="n"/>
            </a:pPr>
            <a:r>
              <a:rPr lang="zh-CN" altLang="en-US" sz="2000" b="0" dirty="0">
                <a:latin typeface="+mj-ea"/>
                <a:ea typeface="+mj-ea"/>
                <a:cs typeface="Times New Roman" pitchFamily="18" charset="0"/>
              </a:rPr>
              <a:t>实现了</a:t>
            </a:r>
            <a:r>
              <a:rPr lang="zh-CN" altLang="en-US" sz="2000" b="0" dirty="0">
                <a:solidFill>
                  <a:srgbClr val="0066FF"/>
                </a:solidFill>
                <a:latin typeface="+mj-ea"/>
                <a:ea typeface="+mj-ea"/>
              </a:rPr>
              <a:t>基于投影的图像分割</a:t>
            </a:r>
            <a:r>
              <a:rPr lang="zh-CN" altLang="en-US" sz="2000" b="0" dirty="0">
                <a:latin typeface="+mj-ea"/>
                <a:ea typeface="+mj-ea"/>
              </a:rPr>
              <a:t>和</a:t>
            </a:r>
            <a:r>
              <a:rPr lang="zh-CN" altLang="en-US" sz="2000" b="0" dirty="0">
                <a:solidFill>
                  <a:srgbClr val="0066FF"/>
                </a:solidFill>
                <a:latin typeface="+mj-ea"/>
                <a:ea typeface="+mj-ea"/>
              </a:rPr>
              <a:t>基于</a:t>
            </a:r>
            <a:r>
              <a:rPr lang="en-US" altLang="zh-CN" sz="2000" b="0" dirty="0">
                <a:solidFill>
                  <a:srgbClr val="0066FF"/>
                </a:solidFill>
                <a:latin typeface="+mj-ea"/>
                <a:ea typeface="+mj-ea"/>
              </a:rPr>
              <a:t>Boosting</a:t>
            </a:r>
            <a:r>
              <a:rPr lang="zh-CN" altLang="en-US" sz="2000" b="0" dirty="0">
                <a:solidFill>
                  <a:srgbClr val="0066FF"/>
                </a:solidFill>
                <a:latin typeface="+mj-ea"/>
                <a:ea typeface="+mj-ea"/>
              </a:rPr>
              <a:t>的图像分割</a:t>
            </a:r>
            <a:r>
              <a:rPr lang="zh-CN" altLang="en-US" sz="2000" b="0" dirty="0">
                <a:latin typeface="+mj-ea"/>
                <a:ea typeface="+mj-ea"/>
              </a:rPr>
              <a:t>技术，可以对图书、</a:t>
            </a:r>
            <a:r>
              <a:rPr lang="zh-CN" altLang="zh-CN" sz="2000" b="0" dirty="0">
                <a:latin typeface="+mj-ea"/>
                <a:ea typeface="+mj-ea"/>
              </a:rPr>
              <a:t>报纸等</a:t>
            </a:r>
            <a:r>
              <a:rPr lang="zh-CN" altLang="en-US" sz="2000" b="0" dirty="0">
                <a:latin typeface="+mj-ea"/>
                <a:ea typeface="+mj-ea"/>
              </a:rPr>
              <a:t>资源进行版面分析</a:t>
            </a:r>
            <a:endParaRPr lang="en-US" altLang="zh-CN" sz="2000" b="0" dirty="0">
              <a:latin typeface="+mj-ea"/>
              <a:ea typeface="+mj-ea"/>
            </a:endParaRPr>
          </a:p>
          <a:p>
            <a:pPr indent="287338" algn="just">
              <a:buClr>
                <a:srgbClr val="FF0000"/>
              </a:buClr>
              <a:buFont typeface="Wingdings" pitchFamily="2" charset="2"/>
              <a:buChar char="n"/>
            </a:pPr>
            <a:endParaRPr lang="en-US" altLang="zh-CN" b="0" dirty="0">
              <a:latin typeface="Times New Roman" pitchFamily="18" charset="0"/>
              <a:cs typeface="Times New Roman" pitchFamily="18" charset="0"/>
            </a:endParaRPr>
          </a:p>
        </p:txBody>
      </p:sp>
      <p:sp>
        <p:nvSpPr>
          <p:cNvPr id="12" name="标题 1"/>
          <p:cNvSpPr>
            <a:spLocks noGrp="1"/>
          </p:cNvSpPr>
          <p:nvPr>
            <p:ph type="title"/>
          </p:nvPr>
        </p:nvSpPr>
        <p:spPr>
          <a:xfrm>
            <a:off x="323528" y="188640"/>
            <a:ext cx="8229600" cy="796950"/>
          </a:xfrm>
        </p:spPr>
        <p:txBody>
          <a:bodyPr>
            <a:normAutofit/>
          </a:bodyPr>
          <a:lstStyle/>
          <a:p>
            <a:pPr lvl="1"/>
            <a:r>
              <a:rPr lang="zh-CN" altLang="en-US" sz="3600" b="1" dirty="0" smtClean="0">
                <a:latin typeface="微软雅黑" pitchFamily="34" charset="-122"/>
                <a:ea typeface="微软雅黑" pitchFamily="34" charset="-122"/>
              </a:rPr>
              <a:t>知识服务：</a:t>
            </a:r>
            <a:r>
              <a:rPr lang="zh-CN" altLang="en-US" sz="2800" b="1" dirty="0" smtClean="0">
                <a:latin typeface="微软雅黑" pitchFamily="34" charset="-122"/>
                <a:ea typeface="微软雅黑" pitchFamily="34" charset="-122"/>
              </a:rPr>
              <a:t>多媒体语义分析与知识组织</a:t>
            </a:r>
            <a:endParaRPr lang="zh-CN" altLang="en-US" sz="2800" b="1" dirty="0">
              <a:latin typeface="微软雅黑" pitchFamily="34" charset="-122"/>
              <a:ea typeface="微软雅黑"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6"/>
          <p:cNvSpPr>
            <a:spLocks noChangeArrowheads="1"/>
          </p:cNvSpPr>
          <p:nvPr/>
        </p:nvSpPr>
        <p:spPr bwMode="auto">
          <a:xfrm>
            <a:off x="251520" y="1455167"/>
            <a:ext cx="7858125" cy="461665"/>
          </a:xfrm>
          <a:prstGeom prst="rect">
            <a:avLst/>
          </a:prstGeom>
          <a:noFill/>
          <a:ln w="9525">
            <a:noFill/>
            <a:miter lim="800000"/>
            <a:headEnd/>
            <a:tailEnd/>
          </a:ln>
        </p:spPr>
        <p:txBody>
          <a:bodyPr>
            <a:spAutoFit/>
          </a:bodyPr>
          <a:lstStyle/>
          <a:p>
            <a:pPr>
              <a:buClr>
                <a:schemeClr val="accent2">
                  <a:lumMod val="50000"/>
                </a:schemeClr>
              </a:buClr>
              <a:buFont typeface="Wingdings" pitchFamily="2" charset="2"/>
              <a:buChar char="u"/>
            </a:pPr>
            <a:r>
              <a:rPr lang="zh-CN" altLang="en-US" sz="2400" dirty="0" smtClean="0">
                <a:latin typeface="微软雅黑" pitchFamily="34" charset="-122"/>
                <a:ea typeface="微软雅黑" pitchFamily="34" charset="-122"/>
              </a:rPr>
              <a:t> 基于</a:t>
            </a:r>
            <a:r>
              <a:rPr lang="zh-CN" altLang="en-US" sz="2400" dirty="0">
                <a:latin typeface="微软雅黑" pitchFamily="34" charset="-122"/>
                <a:ea typeface="微软雅黑" pitchFamily="34" charset="-122"/>
              </a:rPr>
              <a:t>文字大小和字体的书籍文本结构分析</a:t>
            </a:r>
          </a:p>
        </p:txBody>
      </p:sp>
      <p:pic>
        <p:nvPicPr>
          <p:cNvPr id="12" name="Picture 3"/>
          <p:cNvPicPr>
            <a:picLocks noChangeAspect="1" noChangeArrowheads="1"/>
          </p:cNvPicPr>
          <p:nvPr/>
        </p:nvPicPr>
        <p:blipFill>
          <a:blip r:embed="rId2" cstate="print"/>
          <a:srcRect/>
          <a:stretch>
            <a:fillRect/>
          </a:stretch>
        </p:blipFill>
        <p:spPr bwMode="auto">
          <a:xfrm>
            <a:off x="4572000" y="2260624"/>
            <a:ext cx="3887788" cy="3976688"/>
          </a:xfrm>
          <a:prstGeom prst="rect">
            <a:avLst/>
          </a:prstGeom>
          <a:noFill/>
          <a:ln w="9525">
            <a:noFill/>
            <a:miter lim="800000"/>
            <a:headEnd/>
            <a:tailEnd/>
          </a:ln>
          <a:effectLst>
            <a:outerShdw blurRad="50800" dist="279400" dir="5400000" sx="142000" sy="142000" algn="ctr" rotWithShape="0">
              <a:srgbClr val="000000">
                <a:alpha val="0"/>
              </a:srgbClr>
            </a:outerShdw>
            <a:reflection blurRad="6350" stA="52000" endA="300" endPos="35000" dir="5400000" sy="-100000" algn="bl" rotWithShape="0"/>
          </a:effectLst>
        </p:spPr>
      </p:pic>
      <p:sp>
        <p:nvSpPr>
          <p:cNvPr id="13" name="矩形 12"/>
          <p:cNvSpPr>
            <a:spLocks noChangeArrowheads="1"/>
          </p:cNvSpPr>
          <p:nvPr/>
        </p:nvSpPr>
        <p:spPr bwMode="auto">
          <a:xfrm>
            <a:off x="324098" y="2294870"/>
            <a:ext cx="3815854" cy="2862322"/>
          </a:xfrm>
          <a:prstGeom prst="rect">
            <a:avLst/>
          </a:prstGeom>
          <a:noFill/>
          <a:ln w="9525">
            <a:noFill/>
            <a:miter lim="800000"/>
            <a:headEnd/>
            <a:tailEnd/>
          </a:ln>
        </p:spPr>
        <p:txBody>
          <a:bodyPr wrap="square">
            <a:spAutoFit/>
          </a:bodyPr>
          <a:lstStyle/>
          <a:p>
            <a:pPr indent="287338" algn="just">
              <a:spcBef>
                <a:spcPts val="1200"/>
              </a:spcBef>
              <a:buClr>
                <a:schemeClr val="accent2">
                  <a:lumMod val="50000"/>
                </a:schemeClr>
              </a:buClr>
              <a:buFont typeface="Wingdings" pitchFamily="2" charset="2"/>
              <a:buChar char="n"/>
            </a:pPr>
            <a:r>
              <a:rPr lang="zh-CN" altLang="en-US" sz="2000" b="0" dirty="0">
                <a:latin typeface="+mj-ea"/>
                <a:ea typeface="+mj-ea"/>
                <a:cs typeface="Times New Roman" pitchFamily="18" charset="0"/>
              </a:rPr>
              <a:t>文档结构信息能将非结构化的文本信息转化为结构化的知识</a:t>
            </a:r>
            <a:endParaRPr lang="en-US" altLang="zh-CN" sz="2000" b="0" dirty="0">
              <a:latin typeface="+mj-ea"/>
              <a:ea typeface="+mj-ea"/>
              <a:cs typeface="Times New Roman" pitchFamily="18" charset="0"/>
            </a:endParaRPr>
          </a:p>
          <a:p>
            <a:pPr indent="287338" algn="just">
              <a:spcBef>
                <a:spcPts val="1200"/>
              </a:spcBef>
              <a:buClr>
                <a:schemeClr val="accent2">
                  <a:lumMod val="50000"/>
                </a:schemeClr>
              </a:buClr>
              <a:buFont typeface="Wingdings" pitchFamily="2" charset="2"/>
              <a:buChar char="n"/>
            </a:pPr>
            <a:r>
              <a:rPr lang="zh-CN" altLang="en-US" sz="2000" b="0" dirty="0">
                <a:latin typeface="+mj-ea"/>
                <a:ea typeface="+mj-ea"/>
                <a:cs typeface="Times New Roman" pitchFamily="18" charset="0"/>
              </a:rPr>
              <a:t>文字大小和字体蕴含着文档结构信息，分析文字大小和字体可恢复因</a:t>
            </a:r>
            <a:r>
              <a:rPr lang="en-US" altLang="zh-CN" sz="2000" b="0" dirty="0">
                <a:latin typeface="+mj-ea"/>
                <a:ea typeface="+mj-ea"/>
                <a:cs typeface="Times New Roman" pitchFamily="18" charset="0"/>
              </a:rPr>
              <a:t>OCR</a:t>
            </a:r>
            <a:r>
              <a:rPr lang="zh-CN" altLang="en-US" sz="2000" b="0" dirty="0">
                <a:latin typeface="+mj-ea"/>
                <a:ea typeface="+mj-ea"/>
                <a:cs typeface="Times New Roman" pitchFamily="18" charset="0"/>
              </a:rPr>
              <a:t>丢失的文档结构信息</a:t>
            </a:r>
            <a:endParaRPr lang="en-US" altLang="zh-CN" sz="2000" b="0" dirty="0">
              <a:latin typeface="+mj-ea"/>
              <a:ea typeface="+mj-ea"/>
              <a:cs typeface="Times New Roman" pitchFamily="18" charset="0"/>
            </a:endParaRPr>
          </a:p>
          <a:p>
            <a:pPr indent="287338" algn="just">
              <a:spcBef>
                <a:spcPts val="1200"/>
              </a:spcBef>
              <a:buClr>
                <a:schemeClr val="accent2">
                  <a:lumMod val="50000"/>
                </a:schemeClr>
              </a:buClr>
              <a:buFont typeface="Wingdings" pitchFamily="2" charset="2"/>
              <a:buChar char="n"/>
            </a:pPr>
            <a:r>
              <a:rPr lang="zh-CN" altLang="en-US" sz="2000" b="0" dirty="0">
                <a:latin typeface="+mj-ea"/>
                <a:ea typeface="+mj-ea"/>
                <a:cs typeface="Times New Roman" pitchFamily="18" charset="0"/>
              </a:rPr>
              <a:t>采用灰度投影法识别文字大小，然后再提取字块小波特征进行字体</a:t>
            </a:r>
            <a:r>
              <a:rPr lang="en-US" altLang="zh-CN" sz="2000" b="0" dirty="0">
                <a:latin typeface="+mj-ea"/>
                <a:ea typeface="+mj-ea"/>
                <a:cs typeface="Times New Roman" pitchFamily="18" charset="0"/>
              </a:rPr>
              <a:t>SVM</a:t>
            </a:r>
            <a:r>
              <a:rPr lang="zh-CN" altLang="en-US" sz="2000" b="0" dirty="0">
                <a:latin typeface="+mj-ea"/>
                <a:ea typeface="+mj-ea"/>
                <a:cs typeface="Times New Roman" pitchFamily="18" charset="0"/>
              </a:rPr>
              <a:t>分类</a:t>
            </a:r>
            <a:endParaRPr lang="en-US" altLang="zh-CN" sz="2000" b="0" dirty="0">
              <a:latin typeface="+mj-ea"/>
              <a:ea typeface="+mj-ea"/>
              <a:cs typeface="Times New Roman" pitchFamily="18" charset="0"/>
            </a:endParaRPr>
          </a:p>
        </p:txBody>
      </p:sp>
      <p:sp>
        <p:nvSpPr>
          <p:cNvPr id="7" name="标题 1"/>
          <p:cNvSpPr>
            <a:spLocks noGrp="1"/>
          </p:cNvSpPr>
          <p:nvPr>
            <p:ph type="title"/>
          </p:nvPr>
        </p:nvSpPr>
        <p:spPr>
          <a:xfrm>
            <a:off x="323528" y="188640"/>
            <a:ext cx="8229600" cy="796950"/>
          </a:xfrm>
        </p:spPr>
        <p:txBody>
          <a:bodyPr>
            <a:normAutofit/>
          </a:bodyPr>
          <a:lstStyle/>
          <a:p>
            <a:pPr lvl="1"/>
            <a:r>
              <a:rPr lang="zh-CN" altLang="en-US" sz="3600" b="1" dirty="0" smtClean="0">
                <a:latin typeface="微软雅黑" pitchFamily="34" charset="-122"/>
                <a:ea typeface="微软雅黑" pitchFamily="34" charset="-122"/>
              </a:rPr>
              <a:t>知识服务：</a:t>
            </a:r>
            <a:r>
              <a:rPr lang="zh-CN" altLang="en-US" sz="2800" b="1" dirty="0" smtClean="0">
                <a:latin typeface="微软雅黑" pitchFamily="34" charset="-122"/>
                <a:ea typeface="微软雅黑" pitchFamily="34" charset="-122"/>
              </a:rPr>
              <a:t>多媒体语义分析与知识组织</a:t>
            </a:r>
            <a:endParaRPr lang="zh-CN" altLang="en-US" sz="2800" b="1" dirty="0">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utoShape 6"/>
          <p:cNvSpPr>
            <a:spLocks noChangeArrowheads="1"/>
          </p:cNvSpPr>
          <p:nvPr/>
        </p:nvSpPr>
        <p:spPr bwMode="ltGray">
          <a:xfrm>
            <a:off x="4139952" y="1988840"/>
            <a:ext cx="4680520" cy="3168352"/>
          </a:xfrm>
          <a:prstGeom prst="roundRect">
            <a:avLst>
              <a:gd name="adj" fmla="val 2259"/>
            </a:avLst>
          </a:prstGeom>
          <a:solidFill>
            <a:schemeClr val="bg1">
              <a:lumMod val="95000"/>
              <a:alpha val="44000"/>
            </a:schemeClr>
          </a:solidFill>
          <a:ln w="12700">
            <a:solidFill>
              <a:schemeClr val="bg2">
                <a:lumMod val="40000"/>
                <a:lumOff val="60000"/>
              </a:schemeClr>
            </a:solidFill>
            <a:round/>
            <a:headEnd/>
            <a:tailEnd/>
          </a:ln>
        </p:spPr>
        <p:txBody>
          <a:bodyPr wrap="none" anchor="ctr"/>
          <a:lstStyle/>
          <a:p>
            <a:endParaRPr lang="zh-CN" altLang="en-US"/>
          </a:p>
        </p:txBody>
      </p:sp>
      <p:sp>
        <p:nvSpPr>
          <p:cNvPr id="6" name="矩形 6"/>
          <p:cNvSpPr>
            <a:spLocks noChangeArrowheads="1"/>
          </p:cNvSpPr>
          <p:nvPr/>
        </p:nvSpPr>
        <p:spPr bwMode="auto">
          <a:xfrm>
            <a:off x="467544" y="1311151"/>
            <a:ext cx="7858125" cy="461665"/>
          </a:xfrm>
          <a:prstGeom prst="rect">
            <a:avLst/>
          </a:prstGeom>
          <a:noFill/>
          <a:ln w="9525">
            <a:noFill/>
            <a:miter lim="800000"/>
            <a:headEnd/>
            <a:tailEnd/>
          </a:ln>
        </p:spPr>
        <p:txBody>
          <a:bodyPr>
            <a:spAutoFit/>
          </a:bodyPr>
          <a:lstStyle/>
          <a:p>
            <a:pPr>
              <a:buClr>
                <a:schemeClr val="accent2">
                  <a:lumMod val="50000"/>
                </a:schemeClr>
              </a:buClr>
              <a:buFont typeface="Wingdings" pitchFamily="2" charset="2"/>
              <a:buChar char="u"/>
            </a:pPr>
            <a:r>
              <a:rPr lang="zh-CN" altLang="en-US" sz="2400" dirty="0" smtClean="0">
                <a:latin typeface="微软雅黑" pitchFamily="34" charset="-122"/>
                <a:ea typeface="微软雅黑" pitchFamily="34" charset="-122"/>
              </a:rPr>
              <a:t> </a:t>
            </a:r>
            <a:r>
              <a:rPr lang="zh-CN" altLang="zh-CN" sz="2400" dirty="0" smtClean="0">
                <a:latin typeface="微软雅黑" pitchFamily="34" charset="-122"/>
                <a:ea typeface="微软雅黑" pitchFamily="34" charset="-122"/>
              </a:rPr>
              <a:t>基于</a:t>
            </a:r>
            <a:r>
              <a:rPr lang="zh-CN" altLang="zh-CN" sz="2400" dirty="0">
                <a:latin typeface="微软雅黑" pitchFamily="34" charset="-122"/>
                <a:ea typeface="微软雅黑" pitchFamily="34" charset="-122"/>
              </a:rPr>
              <a:t>字幕识别的视频语义理解</a:t>
            </a:r>
            <a:r>
              <a:rPr lang="zh-CN" altLang="en-US" sz="2400" dirty="0">
                <a:latin typeface="微软雅黑" pitchFamily="34" charset="-122"/>
                <a:ea typeface="微软雅黑" pitchFamily="34" charset="-122"/>
              </a:rPr>
              <a:t>技术</a:t>
            </a:r>
          </a:p>
        </p:txBody>
      </p:sp>
      <p:pic>
        <p:nvPicPr>
          <p:cNvPr id="7" name="Picture 2"/>
          <p:cNvPicPr>
            <a:picLocks noChangeAspect="1" noChangeArrowheads="1"/>
          </p:cNvPicPr>
          <p:nvPr/>
        </p:nvPicPr>
        <p:blipFill>
          <a:blip r:embed="rId2" cstate="print"/>
          <a:srcRect/>
          <a:stretch>
            <a:fillRect/>
          </a:stretch>
        </p:blipFill>
        <p:spPr bwMode="auto">
          <a:xfrm>
            <a:off x="4192836" y="2089819"/>
            <a:ext cx="4576763" cy="3000375"/>
          </a:xfrm>
          <a:prstGeom prst="rect">
            <a:avLst/>
          </a:prstGeom>
          <a:noFill/>
          <a:ln w="9525">
            <a:noFill/>
            <a:miter lim="800000"/>
            <a:headEnd/>
            <a:tailEnd/>
          </a:ln>
        </p:spPr>
      </p:pic>
      <p:sp>
        <p:nvSpPr>
          <p:cNvPr id="8" name="矩形 8"/>
          <p:cNvSpPr>
            <a:spLocks noChangeArrowheads="1"/>
          </p:cNvSpPr>
          <p:nvPr/>
        </p:nvSpPr>
        <p:spPr bwMode="auto">
          <a:xfrm>
            <a:off x="395536" y="1946944"/>
            <a:ext cx="3714750" cy="4247317"/>
          </a:xfrm>
          <a:prstGeom prst="rect">
            <a:avLst/>
          </a:prstGeom>
          <a:noFill/>
          <a:ln w="9525">
            <a:noFill/>
            <a:miter lim="800000"/>
            <a:headEnd/>
            <a:tailEnd/>
          </a:ln>
        </p:spPr>
        <p:txBody>
          <a:bodyPr>
            <a:spAutoFit/>
          </a:bodyPr>
          <a:lstStyle/>
          <a:p>
            <a:pPr indent="287338" algn="just">
              <a:spcBef>
                <a:spcPts val="1200"/>
              </a:spcBef>
              <a:buClr>
                <a:schemeClr val="accent2">
                  <a:lumMod val="50000"/>
                </a:schemeClr>
              </a:buClr>
              <a:buFont typeface="Wingdings" pitchFamily="2" charset="2"/>
              <a:buChar char="n"/>
            </a:pPr>
            <a:r>
              <a:rPr lang="zh-CN" altLang="en-US" sz="2000" b="0" dirty="0">
                <a:latin typeface="+mj-ea"/>
                <a:ea typeface="+mj-ea"/>
                <a:cs typeface="Times New Roman" pitchFamily="18" charset="0"/>
              </a:rPr>
              <a:t>通过字幕的识别、提取、分析可以建立视频流与文本信息的语义</a:t>
            </a:r>
            <a:r>
              <a:rPr lang="zh-CN" altLang="en-US" sz="2000" b="0" dirty="0" smtClean="0">
                <a:latin typeface="+mj-ea"/>
                <a:ea typeface="+mj-ea"/>
                <a:cs typeface="Times New Roman" pitchFamily="18" charset="0"/>
              </a:rPr>
              <a:t>关联</a:t>
            </a:r>
            <a:endParaRPr lang="en-US" altLang="zh-CN" sz="2000" b="0" dirty="0" smtClean="0">
              <a:latin typeface="+mj-ea"/>
              <a:ea typeface="+mj-ea"/>
              <a:cs typeface="Times New Roman" pitchFamily="18" charset="0"/>
            </a:endParaRPr>
          </a:p>
          <a:p>
            <a:pPr indent="287338" algn="just">
              <a:spcBef>
                <a:spcPts val="1200"/>
              </a:spcBef>
              <a:buClr>
                <a:schemeClr val="accent2">
                  <a:lumMod val="50000"/>
                </a:schemeClr>
              </a:buClr>
              <a:buFont typeface="Wingdings" pitchFamily="2" charset="2"/>
              <a:buChar char="n"/>
            </a:pPr>
            <a:r>
              <a:rPr lang="zh-CN" altLang="en-US" sz="2000" b="0" dirty="0" smtClean="0">
                <a:latin typeface="+mj-ea"/>
                <a:ea typeface="+mj-ea"/>
                <a:cs typeface="Times New Roman" pitchFamily="18" charset="0"/>
              </a:rPr>
              <a:t>使用改进</a:t>
            </a:r>
            <a:r>
              <a:rPr lang="en-US" altLang="en-US" sz="2000" b="0" dirty="0" smtClean="0">
                <a:latin typeface="+mj-ea"/>
                <a:ea typeface="+mj-ea"/>
                <a:cs typeface="Times New Roman" pitchFamily="18" charset="0"/>
              </a:rPr>
              <a:t>SOBEL</a:t>
            </a:r>
            <a:r>
              <a:rPr lang="zh-CN" altLang="en-US" sz="2000" b="0" dirty="0" smtClean="0">
                <a:solidFill>
                  <a:srgbClr val="0070C0"/>
                </a:solidFill>
                <a:latin typeface="+mj-ea"/>
                <a:ea typeface="+mj-ea"/>
                <a:cs typeface="Times New Roman" pitchFamily="18" charset="0"/>
              </a:rPr>
              <a:t>边缘检测</a:t>
            </a:r>
            <a:r>
              <a:rPr lang="zh-CN" altLang="en-US" sz="2000" b="0" dirty="0">
                <a:latin typeface="+mj-ea"/>
                <a:ea typeface="+mj-ea"/>
                <a:cs typeface="Times New Roman" pitchFamily="18" charset="0"/>
              </a:rPr>
              <a:t>算子得到</a:t>
            </a:r>
            <a:r>
              <a:rPr lang="zh-CN" altLang="en-US" sz="2000" b="0" dirty="0">
                <a:solidFill>
                  <a:srgbClr val="0070C0"/>
                </a:solidFill>
                <a:latin typeface="+mj-ea"/>
                <a:ea typeface="+mj-ea"/>
                <a:cs typeface="Times New Roman" pitchFamily="18" charset="0"/>
              </a:rPr>
              <a:t>边缘分布图</a:t>
            </a:r>
            <a:r>
              <a:rPr lang="zh-CN" altLang="en-US" sz="2000" b="0" dirty="0">
                <a:latin typeface="+mj-ea"/>
                <a:ea typeface="+mj-ea"/>
                <a:cs typeface="Times New Roman" pitchFamily="18" charset="0"/>
              </a:rPr>
              <a:t>；用</a:t>
            </a:r>
            <a:r>
              <a:rPr lang="zh-CN" altLang="en-US" sz="2000" b="0" dirty="0">
                <a:solidFill>
                  <a:srgbClr val="0070C0"/>
                </a:solidFill>
                <a:latin typeface="+mj-ea"/>
                <a:ea typeface="+mj-ea"/>
                <a:cs typeface="Times New Roman" pitchFamily="18" charset="0"/>
              </a:rPr>
              <a:t>形态学方法</a:t>
            </a:r>
            <a:r>
              <a:rPr lang="zh-CN" altLang="en-US" sz="2000" b="0" dirty="0">
                <a:latin typeface="+mj-ea"/>
                <a:ea typeface="+mj-ea"/>
                <a:cs typeface="Times New Roman" pitchFamily="18" charset="0"/>
              </a:rPr>
              <a:t>去除孤立噪声点并</a:t>
            </a:r>
            <a:r>
              <a:rPr lang="zh-CN" altLang="en-US" sz="2000" b="0" dirty="0">
                <a:solidFill>
                  <a:srgbClr val="0070C0"/>
                </a:solidFill>
                <a:latin typeface="+mj-ea"/>
                <a:ea typeface="+mj-ea"/>
                <a:cs typeface="Times New Roman" pitchFamily="18" charset="0"/>
              </a:rPr>
              <a:t>增强边缘</a:t>
            </a:r>
            <a:r>
              <a:rPr lang="zh-CN" altLang="en-US" sz="2000" b="0" dirty="0">
                <a:latin typeface="+mj-ea"/>
                <a:ea typeface="+mj-ea"/>
                <a:cs typeface="Times New Roman" pitchFamily="18" charset="0"/>
              </a:rPr>
              <a:t>聚集块；采用</a:t>
            </a:r>
            <a:r>
              <a:rPr lang="zh-CN" altLang="en-US" sz="2000" b="0" dirty="0">
                <a:solidFill>
                  <a:srgbClr val="0070C0"/>
                </a:solidFill>
                <a:latin typeface="+mj-ea"/>
                <a:ea typeface="+mj-ea"/>
                <a:cs typeface="Times New Roman" pitchFamily="18" charset="0"/>
              </a:rPr>
              <a:t>区域生长法</a:t>
            </a:r>
            <a:r>
              <a:rPr lang="zh-CN" altLang="en-US" sz="2000" b="0" dirty="0">
                <a:latin typeface="+mj-ea"/>
                <a:ea typeface="+mj-ea"/>
                <a:cs typeface="Times New Roman" pitchFamily="18" charset="0"/>
              </a:rPr>
              <a:t>、非文字区域的长拖尾特点以及分块累加熵阀值过滤噪声区域和非文字区域，</a:t>
            </a:r>
            <a:r>
              <a:rPr lang="zh-CN" altLang="en-US" sz="2000" b="0" dirty="0">
                <a:solidFill>
                  <a:srgbClr val="0070C0"/>
                </a:solidFill>
                <a:latin typeface="+mj-ea"/>
                <a:ea typeface="+mj-ea"/>
                <a:cs typeface="Times New Roman" pitchFamily="18" charset="0"/>
              </a:rPr>
              <a:t>得到候选文字区</a:t>
            </a:r>
            <a:r>
              <a:rPr lang="zh-CN" altLang="en-US" sz="2000" b="0" dirty="0">
                <a:latin typeface="+mj-ea"/>
                <a:ea typeface="+mj-ea"/>
                <a:cs typeface="Times New Roman" pitchFamily="18" charset="0"/>
              </a:rPr>
              <a:t>；按规则扩展文字区域并合并相邻文字域，得到最后的文字识别区域。</a:t>
            </a:r>
            <a:endParaRPr lang="en-US" altLang="zh-CN" sz="2000" b="0" dirty="0">
              <a:latin typeface="+mj-ea"/>
              <a:ea typeface="+mj-ea"/>
              <a:cs typeface="Times New Roman" pitchFamily="18" charset="0"/>
            </a:endParaRPr>
          </a:p>
        </p:txBody>
      </p:sp>
      <p:sp>
        <p:nvSpPr>
          <p:cNvPr id="10" name="标题 1"/>
          <p:cNvSpPr>
            <a:spLocks noGrp="1"/>
          </p:cNvSpPr>
          <p:nvPr>
            <p:ph type="title"/>
          </p:nvPr>
        </p:nvSpPr>
        <p:spPr>
          <a:xfrm>
            <a:off x="323528" y="188640"/>
            <a:ext cx="8229600" cy="796950"/>
          </a:xfrm>
        </p:spPr>
        <p:txBody>
          <a:bodyPr>
            <a:normAutofit/>
          </a:bodyPr>
          <a:lstStyle/>
          <a:p>
            <a:pPr lvl="1"/>
            <a:r>
              <a:rPr lang="zh-CN" altLang="en-US" sz="3600" b="1" dirty="0" smtClean="0">
                <a:latin typeface="微软雅黑" pitchFamily="34" charset="-122"/>
                <a:ea typeface="微软雅黑" pitchFamily="34" charset="-122"/>
              </a:rPr>
              <a:t>知识服务：</a:t>
            </a:r>
            <a:r>
              <a:rPr lang="zh-CN" altLang="en-US" sz="2800" b="1" dirty="0" smtClean="0">
                <a:latin typeface="微软雅黑" pitchFamily="34" charset="-122"/>
                <a:ea typeface="微软雅黑" pitchFamily="34" charset="-122"/>
              </a:rPr>
              <a:t>多媒体语义分析与知识组织</a:t>
            </a:r>
            <a:endParaRPr lang="zh-CN" altLang="en-US" sz="2800" b="1" dirty="0">
              <a:latin typeface="微软雅黑" pitchFamily="34" charset="-122"/>
              <a:ea typeface="微软雅黑"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
          <p:cNvSpPr>
            <a:spLocks noGrp="1"/>
          </p:cNvSpPr>
          <p:nvPr>
            <p:ph type="title"/>
          </p:nvPr>
        </p:nvSpPr>
        <p:spPr>
          <a:xfrm>
            <a:off x="323528" y="188640"/>
            <a:ext cx="8229600" cy="796950"/>
          </a:xfrm>
        </p:spPr>
        <p:txBody>
          <a:bodyPr>
            <a:normAutofit/>
          </a:bodyPr>
          <a:lstStyle/>
          <a:p>
            <a:pPr lvl="1"/>
            <a:r>
              <a:rPr lang="zh-CN" altLang="en-US" sz="3600" b="1" dirty="0" smtClean="0">
                <a:latin typeface="微软雅黑" pitchFamily="34" charset="-122"/>
                <a:ea typeface="微软雅黑" pitchFamily="34" charset="-122"/>
              </a:rPr>
              <a:t>知识服务：</a:t>
            </a:r>
            <a:r>
              <a:rPr lang="zh-CN" altLang="en-US" sz="2800" b="1" dirty="0" smtClean="0">
                <a:latin typeface="微软雅黑" pitchFamily="34" charset="-122"/>
                <a:ea typeface="微软雅黑" pitchFamily="34" charset="-122"/>
              </a:rPr>
              <a:t>跨媒体综合信息服务</a:t>
            </a:r>
            <a:endParaRPr lang="zh-CN" altLang="en-US" sz="2800" b="1" dirty="0">
              <a:latin typeface="微软雅黑" pitchFamily="34" charset="-122"/>
              <a:ea typeface="微软雅黑" pitchFamily="34" charset="-122"/>
            </a:endParaRPr>
          </a:p>
        </p:txBody>
      </p:sp>
      <p:sp>
        <p:nvSpPr>
          <p:cNvPr id="16" name="圆角矩形 15"/>
          <p:cNvSpPr/>
          <p:nvPr/>
        </p:nvSpPr>
        <p:spPr bwMode="auto">
          <a:xfrm>
            <a:off x="395536" y="1556792"/>
            <a:ext cx="8352928" cy="4752528"/>
          </a:xfrm>
          <a:prstGeom prst="roundRect">
            <a:avLst>
              <a:gd name="adj" fmla="val 4523"/>
            </a:avLst>
          </a:prstGeom>
          <a:solidFill>
            <a:schemeClr val="bg1">
              <a:alpha val="89000"/>
            </a:schemeClr>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dirty="0" smtClean="0">
              <a:ln>
                <a:solidFill>
                  <a:schemeClr val="bg1">
                    <a:lumMod val="75000"/>
                  </a:schemeClr>
                </a:solidFill>
              </a:ln>
              <a:solidFill>
                <a:schemeClr val="bg2"/>
              </a:solidFill>
              <a:latin typeface="Verdana" pitchFamily="34" charset="0"/>
              <a:ea typeface="宋体" pitchFamily="2" charset="-122"/>
            </a:endParaRPr>
          </a:p>
        </p:txBody>
      </p:sp>
      <p:sp>
        <p:nvSpPr>
          <p:cNvPr id="18" name="矩形 17"/>
          <p:cNvSpPr/>
          <p:nvPr/>
        </p:nvSpPr>
        <p:spPr>
          <a:xfrm>
            <a:off x="539552" y="1732746"/>
            <a:ext cx="2131740" cy="400110"/>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zh-CN" altLang="en-US" sz="2000" dirty="0" smtClean="0">
                <a:solidFill>
                  <a:srgbClr val="0070C0"/>
                </a:solidFill>
                <a:latin typeface="微软雅黑" pitchFamily="34" charset="-122"/>
                <a:ea typeface="微软雅黑" pitchFamily="34" charset="-122"/>
              </a:rPr>
              <a:t>图书语义分析</a:t>
            </a:r>
            <a:endParaRPr lang="zh-CN" altLang="en-US" sz="2000" dirty="0">
              <a:solidFill>
                <a:srgbClr val="0070C0"/>
              </a:solidFill>
              <a:latin typeface="微软雅黑" pitchFamily="34" charset="-122"/>
              <a:ea typeface="微软雅黑" pitchFamily="34" charset="-122"/>
            </a:endParaRPr>
          </a:p>
        </p:txBody>
      </p:sp>
      <p:grpSp>
        <p:nvGrpSpPr>
          <p:cNvPr id="19" name="组合 18"/>
          <p:cNvGrpSpPr/>
          <p:nvPr/>
        </p:nvGrpSpPr>
        <p:grpSpPr>
          <a:xfrm>
            <a:off x="539552" y="1700808"/>
            <a:ext cx="8064896" cy="4515414"/>
            <a:chOff x="539552" y="1700808"/>
            <a:chExt cx="8064896" cy="4515414"/>
          </a:xfrm>
        </p:grpSpPr>
        <p:pic>
          <p:nvPicPr>
            <p:cNvPr id="20" name="Picture 12"/>
            <p:cNvPicPr>
              <a:picLocks noChangeAspect="1" noChangeArrowheads="1"/>
            </p:cNvPicPr>
            <p:nvPr/>
          </p:nvPicPr>
          <p:blipFill>
            <a:blip r:embed="rId2" cstate="print"/>
            <a:srcRect/>
            <a:stretch>
              <a:fillRect/>
            </a:stretch>
          </p:blipFill>
          <p:spPr bwMode="auto">
            <a:xfrm>
              <a:off x="4822868" y="4466834"/>
              <a:ext cx="559082" cy="642942"/>
            </a:xfrm>
            <a:prstGeom prst="rect">
              <a:avLst/>
            </a:prstGeom>
            <a:noFill/>
            <a:ln w="9525">
              <a:noFill/>
              <a:miter lim="800000"/>
              <a:headEnd/>
              <a:tailEnd/>
            </a:ln>
            <a:effectLst>
              <a:prstShdw prst="shdw18" dist="17961" dir="13500000">
                <a:schemeClr val="accent1">
                  <a:gamma/>
                  <a:shade val="60000"/>
                  <a:invGamma/>
                </a:schemeClr>
              </a:prstShdw>
            </a:effectLst>
          </p:spPr>
        </p:pic>
        <p:pic>
          <p:nvPicPr>
            <p:cNvPr id="21" name="Picture 13"/>
            <p:cNvPicPr>
              <a:picLocks noChangeAspect="1" noChangeArrowheads="1"/>
            </p:cNvPicPr>
            <p:nvPr/>
          </p:nvPicPr>
          <p:blipFill>
            <a:blip r:embed="rId3" cstate="print"/>
            <a:srcRect/>
            <a:stretch>
              <a:fillRect/>
            </a:stretch>
          </p:blipFill>
          <p:spPr bwMode="auto">
            <a:xfrm>
              <a:off x="4125809" y="4466834"/>
              <a:ext cx="554183" cy="642942"/>
            </a:xfrm>
            <a:prstGeom prst="rect">
              <a:avLst/>
            </a:prstGeom>
            <a:noFill/>
            <a:ln w="9525">
              <a:noFill/>
              <a:miter lim="800000"/>
              <a:headEnd/>
              <a:tailEnd/>
            </a:ln>
            <a:effectLst>
              <a:prstShdw prst="shdw18" dist="17961" dir="13500000">
                <a:schemeClr val="accent1">
                  <a:gamma/>
                  <a:shade val="60000"/>
                  <a:invGamma/>
                </a:schemeClr>
              </a:prstShdw>
            </a:effectLst>
          </p:spPr>
        </p:pic>
        <p:pic>
          <p:nvPicPr>
            <p:cNvPr id="22" name="Picture 14"/>
            <p:cNvPicPr>
              <a:picLocks noChangeAspect="1" noChangeArrowheads="1"/>
            </p:cNvPicPr>
            <p:nvPr/>
          </p:nvPicPr>
          <p:blipFill>
            <a:blip r:embed="rId4" cstate="print"/>
            <a:srcRect/>
            <a:stretch>
              <a:fillRect/>
            </a:stretch>
          </p:blipFill>
          <p:spPr bwMode="auto">
            <a:xfrm>
              <a:off x="4037050" y="5252652"/>
              <a:ext cx="1454208" cy="571504"/>
            </a:xfrm>
            <a:prstGeom prst="rect">
              <a:avLst/>
            </a:prstGeom>
            <a:noFill/>
            <a:ln w="9525">
              <a:noFill/>
              <a:miter lim="800000"/>
              <a:headEnd/>
              <a:tailEnd/>
            </a:ln>
            <a:effectLst>
              <a:prstShdw prst="shdw18" dist="17961" dir="13500000">
                <a:schemeClr val="accent1">
                  <a:gamma/>
                  <a:shade val="60000"/>
                  <a:invGamma/>
                </a:schemeClr>
              </a:prstShdw>
            </a:effectLst>
          </p:spPr>
        </p:pic>
        <p:sp>
          <p:nvSpPr>
            <p:cNvPr id="23" name="TextBox 9"/>
            <p:cNvSpPr txBox="1"/>
            <p:nvPr/>
          </p:nvSpPr>
          <p:spPr>
            <a:xfrm>
              <a:off x="4527757" y="5895594"/>
              <a:ext cx="543739" cy="307777"/>
            </a:xfrm>
            <a:prstGeom prst="rect">
              <a:avLst/>
            </a:prstGeom>
            <a:noFill/>
          </p:spPr>
          <p:txBody>
            <a:bodyPr wrap="none" rtlCol="0">
              <a:spAutoFit/>
            </a:bodyPr>
            <a:lstStyle/>
            <a:p>
              <a:pPr algn="r"/>
              <a:r>
                <a:rPr lang="zh-CN" altLang="en-US" sz="1400" dirty="0" smtClean="0">
                  <a:solidFill>
                    <a:schemeClr val="tx1">
                      <a:lumMod val="75000"/>
                      <a:lumOff val="25000"/>
                    </a:schemeClr>
                  </a:solidFill>
                  <a:latin typeface="微软雅黑" pitchFamily="34" charset="-122"/>
                  <a:ea typeface="微软雅黑" pitchFamily="34" charset="-122"/>
                </a:rPr>
                <a:t>插图</a:t>
              </a:r>
              <a:endParaRPr lang="zh-CN" altLang="en-US" sz="1400" dirty="0">
                <a:solidFill>
                  <a:schemeClr val="tx1">
                    <a:lumMod val="75000"/>
                    <a:lumOff val="25000"/>
                  </a:schemeClr>
                </a:solidFill>
                <a:latin typeface="微软雅黑" pitchFamily="34" charset="-122"/>
                <a:ea typeface="微软雅黑" pitchFamily="34" charset="-122"/>
              </a:endParaRPr>
            </a:p>
          </p:txBody>
        </p:sp>
        <p:sp>
          <p:nvSpPr>
            <p:cNvPr id="24" name="矩形 23"/>
            <p:cNvSpPr/>
            <p:nvPr/>
          </p:nvSpPr>
          <p:spPr bwMode="auto">
            <a:xfrm>
              <a:off x="3915562" y="4416222"/>
              <a:ext cx="1656000" cy="1800000"/>
            </a:xfrm>
            <a:prstGeom prst="rect">
              <a:avLst/>
            </a:prstGeom>
            <a:noFill/>
            <a:ln w="9525" cap="flat" cmpd="sng" algn="ctr">
              <a:solidFill>
                <a:schemeClr val="accent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smtClean="0">
                <a:ln>
                  <a:noFill/>
                </a:ln>
                <a:solidFill>
                  <a:schemeClr val="tx1"/>
                </a:solidFill>
                <a:effectLst/>
                <a:latin typeface="Verdana" pitchFamily="34" charset="0"/>
                <a:ea typeface="宋体" pitchFamily="2" charset="-122"/>
              </a:endParaRPr>
            </a:p>
          </p:txBody>
        </p:sp>
        <p:sp>
          <p:nvSpPr>
            <p:cNvPr id="25" name="TextBox 3"/>
            <p:cNvSpPr txBox="1"/>
            <p:nvPr/>
          </p:nvSpPr>
          <p:spPr>
            <a:xfrm>
              <a:off x="2707202" y="3745288"/>
              <a:ext cx="928694" cy="307777"/>
            </a:xfrm>
            <a:prstGeom prst="rect">
              <a:avLst/>
            </a:prstGeom>
            <a:noFill/>
          </p:spPr>
          <p:txBody>
            <a:bodyPr wrap="square" rtlCol="0">
              <a:spAutoFit/>
            </a:bodyPr>
            <a:lstStyle/>
            <a:p>
              <a:pPr algn="ctr"/>
              <a:r>
                <a:rPr lang="zh-CN" altLang="en-US" sz="1400" dirty="0" smtClean="0">
                  <a:latin typeface="微软雅黑" pitchFamily="34" charset="-122"/>
                  <a:ea typeface="微软雅黑" pitchFamily="34" charset="-122"/>
                  <a:cs typeface="Times New Roman" pitchFamily="18" charset="0"/>
                </a:rPr>
                <a:t>版面分析</a:t>
              </a:r>
              <a:endParaRPr lang="zh-CN" altLang="en-US" sz="1400" dirty="0">
                <a:latin typeface="微软雅黑" pitchFamily="34" charset="-122"/>
                <a:ea typeface="微软雅黑" pitchFamily="34" charset="-122"/>
              </a:endParaRPr>
            </a:p>
          </p:txBody>
        </p:sp>
        <p:pic>
          <p:nvPicPr>
            <p:cNvPr id="26" name="图片 1"/>
            <p:cNvPicPr>
              <a:picLocks noChangeAspect="1" noChangeArrowheads="1"/>
            </p:cNvPicPr>
            <p:nvPr/>
          </p:nvPicPr>
          <p:blipFill>
            <a:blip r:embed="rId5" cstate="print"/>
            <a:srcRect/>
            <a:stretch>
              <a:fillRect/>
            </a:stretch>
          </p:blipFill>
          <p:spPr bwMode="auto">
            <a:xfrm>
              <a:off x="570902" y="3030908"/>
              <a:ext cx="2071702" cy="2451081"/>
            </a:xfrm>
            <a:prstGeom prst="rect">
              <a:avLst/>
            </a:prstGeom>
            <a:noFill/>
            <a:ln w="9525">
              <a:noFill/>
              <a:miter lim="800000"/>
              <a:headEnd/>
              <a:tailEnd/>
            </a:ln>
          </p:spPr>
        </p:pic>
        <p:sp>
          <p:nvSpPr>
            <p:cNvPr id="27" name="右箭头 11"/>
            <p:cNvSpPr/>
            <p:nvPr/>
          </p:nvSpPr>
          <p:spPr bwMode="auto">
            <a:xfrm>
              <a:off x="2714010" y="4005064"/>
              <a:ext cx="921886" cy="240290"/>
            </a:xfrm>
            <a:prstGeom prst="rightArrow">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smtClean="0">
                <a:ln>
                  <a:noFill/>
                </a:ln>
                <a:solidFill>
                  <a:schemeClr val="tx1"/>
                </a:solidFill>
                <a:effectLst/>
                <a:latin typeface="Verdana" pitchFamily="34" charset="0"/>
                <a:ea typeface="宋体" pitchFamily="2" charset="-122"/>
              </a:endParaRPr>
            </a:p>
          </p:txBody>
        </p:sp>
        <p:sp>
          <p:nvSpPr>
            <p:cNvPr id="28" name="矩形 12"/>
            <p:cNvSpPr/>
            <p:nvPr/>
          </p:nvSpPr>
          <p:spPr>
            <a:xfrm>
              <a:off x="5796136" y="2276872"/>
              <a:ext cx="1360741" cy="307777"/>
            </a:xfrm>
            <a:prstGeom prst="rect">
              <a:avLst/>
            </a:prstGeom>
          </p:spPr>
          <p:txBody>
            <a:bodyPr wrap="square">
              <a:spAutoFit/>
            </a:bodyPr>
            <a:lstStyle/>
            <a:p>
              <a:pPr algn="ctr"/>
              <a:r>
                <a:rPr lang="zh-CN" altLang="en-US" sz="1400" dirty="0" smtClean="0">
                  <a:latin typeface="微软雅黑" pitchFamily="34" charset="-122"/>
                  <a:ea typeface="微软雅黑" pitchFamily="34" charset="-122"/>
                </a:rPr>
                <a:t>文本结构分析</a:t>
              </a:r>
              <a:endParaRPr lang="zh-CN" altLang="en-US" sz="1400" dirty="0">
                <a:latin typeface="微软雅黑" pitchFamily="34" charset="-122"/>
                <a:ea typeface="微软雅黑" pitchFamily="34" charset="-122"/>
              </a:endParaRPr>
            </a:p>
          </p:txBody>
        </p:sp>
        <p:pic>
          <p:nvPicPr>
            <p:cNvPr id="29" name="Picture 3"/>
            <p:cNvPicPr>
              <a:picLocks noChangeAspect="1" noChangeArrowheads="1"/>
            </p:cNvPicPr>
            <p:nvPr/>
          </p:nvPicPr>
          <p:blipFill>
            <a:blip r:embed="rId6" cstate="print"/>
            <a:srcRect/>
            <a:stretch>
              <a:fillRect/>
            </a:stretch>
          </p:blipFill>
          <p:spPr bwMode="auto">
            <a:xfrm>
              <a:off x="7099357" y="1789916"/>
              <a:ext cx="1428760" cy="1638977"/>
            </a:xfrm>
            <a:prstGeom prst="rect">
              <a:avLst/>
            </a:prstGeom>
            <a:noFill/>
            <a:ln w="9525">
              <a:noFill/>
              <a:miter lim="800000"/>
              <a:headEnd/>
              <a:tailEnd/>
            </a:ln>
          </p:spPr>
        </p:pic>
        <p:sp>
          <p:nvSpPr>
            <p:cNvPr id="30" name="TextBox 17"/>
            <p:cNvSpPr txBox="1"/>
            <p:nvPr/>
          </p:nvSpPr>
          <p:spPr>
            <a:xfrm>
              <a:off x="5940152" y="3284984"/>
              <a:ext cx="936475" cy="307777"/>
            </a:xfrm>
            <a:prstGeom prst="rect">
              <a:avLst/>
            </a:prstGeom>
            <a:noFill/>
          </p:spPr>
          <p:txBody>
            <a:bodyPr wrap="none" rtlCol="0">
              <a:spAutoFit/>
            </a:bodyPr>
            <a:lstStyle/>
            <a:p>
              <a:pPr algn="ctr"/>
              <a:r>
                <a:rPr lang="en-US" altLang="zh-CN" sz="1400" dirty="0" smtClean="0">
                  <a:latin typeface="微软雅黑" pitchFamily="34" charset="-122"/>
                  <a:ea typeface="微软雅黑" pitchFamily="34" charset="-122"/>
                </a:rPr>
                <a:t>OCR</a:t>
              </a:r>
              <a:r>
                <a:rPr lang="zh-CN" altLang="en-US" sz="1400" dirty="0" smtClean="0">
                  <a:latin typeface="微软雅黑" pitchFamily="34" charset="-122"/>
                  <a:ea typeface="微软雅黑" pitchFamily="34" charset="-122"/>
                </a:rPr>
                <a:t>文本</a:t>
              </a:r>
              <a:endParaRPr lang="zh-CN" altLang="en-US" sz="1400" dirty="0">
                <a:latin typeface="微软雅黑" pitchFamily="34" charset="-122"/>
                <a:ea typeface="微软雅黑" pitchFamily="34" charset="-122"/>
              </a:endParaRPr>
            </a:p>
          </p:txBody>
        </p:sp>
        <p:pic>
          <p:nvPicPr>
            <p:cNvPr id="31" name="Picture 16"/>
            <p:cNvPicPr>
              <a:picLocks noChangeAspect="1" noChangeArrowheads="1"/>
            </p:cNvPicPr>
            <p:nvPr/>
          </p:nvPicPr>
          <p:blipFill>
            <a:blip r:embed="rId7" cstate="print"/>
            <a:srcRect/>
            <a:stretch>
              <a:fillRect/>
            </a:stretch>
          </p:blipFill>
          <p:spPr bwMode="auto">
            <a:xfrm>
              <a:off x="7122609" y="3501008"/>
              <a:ext cx="1409831" cy="1298863"/>
            </a:xfrm>
            <a:prstGeom prst="rect">
              <a:avLst/>
            </a:prstGeom>
            <a:noFill/>
            <a:ln w="9525">
              <a:noFill/>
              <a:miter lim="800000"/>
              <a:headEnd/>
              <a:tailEnd/>
            </a:ln>
            <a:effectLst>
              <a:prstShdw prst="shdw18" dist="17961" dir="13500000">
                <a:schemeClr val="accent1">
                  <a:gamma/>
                  <a:shade val="60000"/>
                  <a:invGamma/>
                </a:schemeClr>
              </a:prstShdw>
            </a:effectLst>
          </p:spPr>
        </p:pic>
        <p:sp>
          <p:nvSpPr>
            <p:cNvPr id="32" name="矩形 19"/>
            <p:cNvSpPr/>
            <p:nvPr/>
          </p:nvSpPr>
          <p:spPr>
            <a:xfrm>
              <a:off x="7092280" y="4869160"/>
              <a:ext cx="1441420" cy="307777"/>
            </a:xfrm>
            <a:prstGeom prst="rect">
              <a:avLst/>
            </a:prstGeom>
          </p:spPr>
          <p:txBody>
            <a:bodyPr wrap="none">
              <a:spAutoFit/>
            </a:bodyPr>
            <a:lstStyle/>
            <a:p>
              <a:pPr algn="ctr"/>
              <a:r>
                <a:rPr lang="zh-CN" altLang="en-US" sz="1400" dirty="0" smtClean="0">
                  <a:solidFill>
                    <a:schemeClr val="tx1">
                      <a:lumMod val="75000"/>
                      <a:lumOff val="25000"/>
                    </a:schemeClr>
                  </a:solidFill>
                  <a:latin typeface="微软雅黑" pitchFamily="34" charset="-122"/>
                  <a:ea typeface="微软雅黑" pitchFamily="34" charset="-122"/>
                </a:rPr>
                <a:t>结构化信息抽取</a:t>
              </a:r>
              <a:endParaRPr lang="zh-CN" altLang="en-US" sz="1400" dirty="0">
                <a:solidFill>
                  <a:schemeClr val="tx1">
                    <a:lumMod val="75000"/>
                    <a:lumOff val="25000"/>
                  </a:schemeClr>
                </a:solidFill>
                <a:latin typeface="微软雅黑" pitchFamily="34" charset="-122"/>
                <a:ea typeface="微软雅黑" pitchFamily="34" charset="-122"/>
              </a:endParaRPr>
            </a:p>
          </p:txBody>
        </p:sp>
        <p:sp>
          <p:nvSpPr>
            <p:cNvPr id="33" name="矩形 20"/>
            <p:cNvSpPr/>
            <p:nvPr/>
          </p:nvSpPr>
          <p:spPr>
            <a:xfrm>
              <a:off x="1331640" y="5445224"/>
              <a:ext cx="543740" cy="307777"/>
            </a:xfrm>
            <a:prstGeom prst="rect">
              <a:avLst/>
            </a:prstGeom>
          </p:spPr>
          <p:txBody>
            <a:bodyPr wrap="none">
              <a:spAutoFit/>
            </a:bodyPr>
            <a:lstStyle/>
            <a:p>
              <a:r>
                <a:rPr lang="zh-CN" altLang="en-US" sz="1400" dirty="0" smtClean="0">
                  <a:solidFill>
                    <a:schemeClr val="tx1">
                      <a:lumMod val="75000"/>
                      <a:lumOff val="25000"/>
                    </a:schemeClr>
                  </a:solidFill>
                  <a:latin typeface="微软雅黑" pitchFamily="34" charset="-122"/>
                  <a:ea typeface="微软雅黑" pitchFamily="34" charset="-122"/>
                </a:rPr>
                <a:t>图书</a:t>
              </a:r>
              <a:endParaRPr lang="zh-CN" altLang="en-US" sz="1400" dirty="0">
                <a:solidFill>
                  <a:schemeClr val="tx1">
                    <a:lumMod val="75000"/>
                    <a:lumOff val="25000"/>
                  </a:schemeClr>
                </a:solidFill>
                <a:latin typeface="微软雅黑" pitchFamily="34" charset="-122"/>
                <a:ea typeface="微软雅黑" pitchFamily="34" charset="-122"/>
              </a:endParaRPr>
            </a:p>
          </p:txBody>
        </p:sp>
        <p:pic>
          <p:nvPicPr>
            <p:cNvPr id="34" name="Picture 15"/>
            <p:cNvPicPr>
              <a:picLocks noChangeAspect="1" noChangeArrowheads="1"/>
            </p:cNvPicPr>
            <p:nvPr/>
          </p:nvPicPr>
          <p:blipFill>
            <a:blip r:embed="rId8" cstate="print"/>
            <a:srcRect/>
            <a:stretch>
              <a:fillRect/>
            </a:stretch>
          </p:blipFill>
          <p:spPr bwMode="auto">
            <a:xfrm>
              <a:off x="3796442" y="2435708"/>
              <a:ext cx="1981905" cy="1143008"/>
            </a:xfrm>
            <a:prstGeom prst="rect">
              <a:avLst/>
            </a:prstGeom>
            <a:noFill/>
            <a:ln w="9525">
              <a:noFill/>
              <a:miter lim="800000"/>
              <a:headEnd/>
              <a:tailEnd/>
            </a:ln>
            <a:effectLst>
              <a:prstShdw prst="shdw18" dist="17961" dir="13500000">
                <a:schemeClr val="accent1">
                  <a:gamma/>
                  <a:shade val="60000"/>
                  <a:invGamma/>
                </a:schemeClr>
              </a:prstShdw>
            </a:effectLst>
          </p:spPr>
        </p:pic>
        <p:sp>
          <p:nvSpPr>
            <p:cNvPr id="35" name="TextBox 10"/>
            <p:cNvSpPr txBox="1"/>
            <p:nvPr/>
          </p:nvSpPr>
          <p:spPr>
            <a:xfrm>
              <a:off x="4439384" y="3578716"/>
              <a:ext cx="723275" cy="307777"/>
            </a:xfrm>
            <a:prstGeom prst="rect">
              <a:avLst/>
            </a:prstGeom>
            <a:noFill/>
          </p:spPr>
          <p:txBody>
            <a:bodyPr wrap="none" rtlCol="0">
              <a:spAutoFit/>
            </a:bodyPr>
            <a:lstStyle/>
            <a:p>
              <a:pPr algn="ctr"/>
              <a:r>
                <a:rPr lang="zh-CN" altLang="en-US" sz="1400" dirty="0" smtClean="0">
                  <a:solidFill>
                    <a:schemeClr val="tx1">
                      <a:lumMod val="75000"/>
                      <a:lumOff val="25000"/>
                    </a:schemeClr>
                  </a:solidFill>
                  <a:latin typeface="微软雅黑" pitchFamily="34" charset="-122"/>
                  <a:ea typeface="微软雅黑" pitchFamily="34" charset="-122"/>
                </a:rPr>
                <a:t>文本块</a:t>
              </a:r>
              <a:endParaRPr lang="zh-CN" altLang="en-US" sz="1400" dirty="0">
                <a:solidFill>
                  <a:schemeClr val="tx1">
                    <a:lumMod val="75000"/>
                    <a:lumOff val="25000"/>
                  </a:schemeClr>
                </a:solidFill>
                <a:latin typeface="微软雅黑" pitchFamily="34" charset="-122"/>
                <a:ea typeface="微软雅黑" pitchFamily="34" charset="-122"/>
              </a:endParaRPr>
            </a:p>
          </p:txBody>
        </p:sp>
        <p:sp>
          <p:nvSpPr>
            <p:cNvPr id="36" name="矩形 35"/>
            <p:cNvSpPr/>
            <p:nvPr/>
          </p:nvSpPr>
          <p:spPr bwMode="auto">
            <a:xfrm>
              <a:off x="3725004" y="2364270"/>
              <a:ext cx="2143140" cy="1514248"/>
            </a:xfrm>
            <a:prstGeom prst="rect">
              <a:avLst/>
            </a:prstGeom>
            <a:noFill/>
            <a:ln w="9525" cap="flat" cmpd="sng" algn="ctr">
              <a:solidFill>
                <a:schemeClr val="accent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smtClean="0">
                <a:ln>
                  <a:noFill/>
                </a:ln>
                <a:solidFill>
                  <a:schemeClr val="tx1"/>
                </a:solidFill>
                <a:effectLst/>
                <a:latin typeface="Verdana" pitchFamily="34" charset="0"/>
                <a:ea typeface="宋体" pitchFamily="2" charset="-122"/>
              </a:endParaRPr>
            </a:p>
          </p:txBody>
        </p:sp>
        <p:sp>
          <p:nvSpPr>
            <p:cNvPr id="37" name="十字形 36"/>
            <p:cNvSpPr/>
            <p:nvPr/>
          </p:nvSpPr>
          <p:spPr bwMode="auto">
            <a:xfrm>
              <a:off x="4582260" y="3935906"/>
              <a:ext cx="357190" cy="357190"/>
            </a:xfrm>
            <a:prstGeom prst="plus">
              <a:avLst>
                <a:gd name="adj" fmla="val 36463"/>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smtClean="0">
                <a:ln>
                  <a:noFill/>
                </a:ln>
                <a:solidFill>
                  <a:schemeClr val="tx1"/>
                </a:solidFill>
                <a:effectLst/>
                <a:latin typeface="Verdana" pitchFamily="34" charset="0"/>
                <a:ea typeface="宋体" pitchFamily="2" charset="-122"/>
              </a:endParaRPr>
            </a:p>
          </p:txBody>
        </p:sp>
        <p:sp>
          <p:nvSpPr>
            <p:cNvPr id="38" name="直角双向箭头 37"/>
            <p:cNvSpPr/>
            <p:nvPr/>
          </p:nvSpPr>
          <p:spPr bwMode="auto">
            <a:xfrm>
              <a:off x="5652120" y="5290622"/>
              <a:ext cx="2304256" cy="730666"/>
            </a:xfrm>
            <a:prstGeom prst="leftUpArrow">
              <a:avLst>
                <a:gd name="adj1" fmla="val 12686"/>
                <a:gd name="adj2" fmla="val 17134"/>
                <a:gd name="adj3" fmla="val 27136"/>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smtClean="0">
                <a:ln>
                  <a:noFill/>
                </a:ln>
                <a:solidFill>
                  <a:schemeClr val="tx1"/>
                </a:solidFill>
                <a:effectLst/>
                <a:latin typeface="Verdana" pitchFamily="34" charset="0"/>
                <a:ea typeface="宋体" pitchFamily="2" charset="-122"/>
              </a:endParaRPr>
            </a:p>
          </p:txBody>
        </p:sp>
        <p:sp>
          <p:nvSpPr>
            <p:cNvPr id="39" name="矩形 20"/>
            <p:cNvSpPr/>
            <p:nvPr/>
          </p:nvSpPr>
          <p:spPr>
            <a:xfrm>
              <a:off x="6084168" y="5517232"/>
              <a:ext cx="902811" cy="307777"/>
            </a:xfrm>
            <a:prstGeom prst="rect">
              <a:avLst/>
            </a:prstGeom>
          </p:spPr>
          <p:txBody>
            <a:bodyPr wrap="none">
              <a:spAutoFit/>
            </a:bodyPr>
            <a:lstStyle/>
            <a:p>
              <a:r>
                <a:rPr lang="zh-CN" altLang="en-US" sz="1400" dirty="0" smtClean="0">
                  <a:latin typeface="微软雅黑" pitchFamily="34" charset="-122"/>
                  <a:ea typeface="微软雅黑" pitchFamily="34" charset="-122"/>
                </a:rPr>
                <a:t>语义关联</a:t>
              </a:r>
              <a:endParaRPr lang="zh-CN" altLang="en-US" sz="1400" dirty="0">
                <a:latin typeface="微软雅黑" pitchFamily="34" charset="-122"/>
                <a:ea typeface="微软雅黑" pitchFamily="34" charset="-122"/>
              </a:endParaRPr>
            </a:p>
          </p:txBody>
        </p:sp>
        <p:sp>
          <p:nvSpPr>
            <p:cNvPr id="40" name="右箭头 13"/>
            <p:cNvSpPr/>
            <p:nvPr/>
          </p:nvSpPr>
          <p:spPr bwMode="auto">
            <a:xfrm>
              <a:off x="5945852" y="2564904"/>
              <a:ext cx="1002412" cy="216024"/>
            </a:xfrm>
            <a:prstGeom prst="rightArrow">
              <a:avLst/>
            </a:prstGeom>
            <a:ln>
              <a:headEnd type="none" w="med" len="med"/>
              <a:tailEnd type="none" w="med" len="med"/>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smtClean="0">
                <a:ln>
                  <a:noFill/>
                </a:ln>
                <a:solidFill>
                  <a:schemeClr val="tx1"/>
                </a:solidFill>
                <a:effectLst/>
                <a:latin typeface="Verdana" pitchFamily="34" charset="0"/>
                <a:ea typeface="宋体" pitchFamily="2" charset="-122"/>
              </a:endParaRPr>
            </a:p>
          </p:txBody>
        </p:sp>
        <p:sp>
          <p:nvSpPr>
            <p:cNvPr id="41" name="矩形 40"/>
            <p:cNvSpPr/>
            <p:nvPr/>
          </p:nvSpPr>
          <p:spPr bwMode="auto">
            <a:xfrm>
              <a:off x="539552" y="2996952"/>
              <a:ext cx="2143140" cy="2736304"/>
            </a:xfrm>
            <a:prstGeom prst="rect">
              <a:avLst/>
            </a:prstGeom>
            <a:noFill/>
            <a:ln w="9525" cap="flat" cmpd="sng" algn="ctr">
              <a:solidFill>
                <a:schemeClr val="accent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smtClean="0">
                <a:ln>
                  <a:noFill/>
                </a:ln>
                <a:solidFill>
                  <a:schemeClr val="tx1"/>
                </a:solidFill>
                <a:effectLst/>
                <a:latin typeface="Verdana" pitchFamily="34" charset="0"/>
                <a:ea typeface="宋体" pitchFamily="2" charset="-122"/>
              </a:endParaRPr>
            </a:p>
          </p:txBody>
        </p:sp>
        <p:sp>
          <p:nvSpPr>
            <p:cNvPr id="42" name="矩形 41"/>
            <p:cNvSpPr/>
            <p:nvPr/>
          </p:nvSpPr>
          <p:spPr bwMode="auto">
            <a:xfrm>
              <a:off x="7020272" y="1700808"/>
              <a:ext cx="1584176" cy="3528392"/>
            </a:xfrm>
            <a:prstGeom prst="rect">
              <a:avLst/>
            </a:prstGeom>
            <a:noFill/>
            <a:ln w="9525" cap="flat" cmpd="sng" algn="ctr">
              <a:solidFill>
                <a:schemeClr val="accent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smtClean="0">
                <a:ln>
                  <a:noFill/>
                </a:ln>
                <a:solidFill>
                  <a:schemeClr val="tx1"/>
                </a:solidFill>
                <a:effectLst/>
                <a:latin typeface="Verdana" pitchFamily="34" charset="0"/>
                <a:ea typeface="宋体" pitchFamily="2" charset="-122"/>
              </a:endParaRPr>
            </a:p>
          </p:txBody>
        </p:sp>
        <p:sp>
          <p:nvSpPr>
            <p:cNvPr id="43" name="右箭头 13"/>
            <p:cNvSpPr/>
            <p:nvPr/>
          </p:nvSpPr>
          <p:spPr bwMode="auto">
            <a:xfrm>
              <a:off x="5945852" y="3501008"/>
              <a:ext cx="1002412" cy="216024"/>
            </a:xfrm>
            <a:prstGeom prst="rightArrow">
              <a:avLst/>
            </a:prstGeom>
            <a:ln>
              <a:headEnd type="none" w="med" len="med"/>
              <a:tailEnd type="none" w="med" len="med"/>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smtClean="0">
                <a:ln>
                  <a:noFill/>
                </a:ln>
                <a:solidFill>
                  <a:schemeClr val="tx1"/>
                </a:solidFill>
                <a:effectLst/>
                <a:latin typeface="Verdana" pitchFamily="34" charset="0"/>
                <a:ea typeface="宋体" pitchFamily="2" charset="-122"/>
              </a:endParaRPr>
            </a:p>
          </p:txBody>
        </p:sp>
      </p:grpSp>
      <p:pic>
        <p:nvPicPr>
          <p:cNvPr id="44" name="Picture 2" descr="C:\Users\ZJU\Desktop\uyoiuoiuou.png"/>
          <p:cNvPicPr>
            <a:picLocks noChangeAspect="1" noChangeArrowheads="1"/>
          </p:cNvPicPr>
          <p:nvPr/>
        </p:nvPicPr>
        <p:blipFill>
          <a:blip r:embed="rId9" cstate="print"/>
          <a:srcRect/>
          <a:stretch>
            <a:fillRect/>
          </a:stretch>
        </p:blipFill>
        <p:spPr bwMode="auto">
          <a:xfrm>
            <a:off x="395536" y="1556792"/>
            <a:ext cx="8375650" cy="4778375"/>
          </a:xfrm>
          <a:prstGeom prst="rect">
            <a:avLst/>
          </a:prstGeom>
          <a:noFill/>
        </p:spPr>
      </p:pic>
      <p:sp>
        <p:nvSpPr>
          <p:cNvPr id="45" name="圆角矩形 44"/>
          <p:cNvSpPr/>
          <p:nvPr/>
        </p:nvSpPr>
        <p:spPr bwMode="auto">
          <a:xfrm>
            <a:off x="395536" y="1556792"/>
            <a:ext cx="8424936" cy="4968552"/>
          </a:xfrm>
          <a:prstGeom prst="roundRect">
            <a:avLst>
              <a:gd name="adj" fmla="val 4523"/>
            </a:avLst>
          </a:prstGeom>
          <a:solidFill>
            <a:schemeClr val="bg1"/>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i="0" u="none" strike="noStrike" cap="none" normalizeH="0" baseline="0" dirty="0" smtClean="0">
              <a:ln>
                <a:solidFill>
                  <a:schemeClr val="bg1">
                    <a:lumMod val="75000"/>
                  </a:schemeClr>
                </a:solidFill>
              </a:ln>
              <a:solidFill>
                <a:schemeClr val="bg2"/>
              </a:solidFill>
              <a:latin typeface="Verdana" pitchFamily="34" charset="0"/>
              <a:ea typeface="宋体" pitchFamily="2" charset="-122"/>
            </a:endParaRPr>
          </a:p>
        </p:txBody>
      </p:sp>
      <p:sp>
        <p:nvSpPr>
          <p:cNvPr id="46" name="矩形 20"/>
          <p:cNvSpPr/>
          <p:nvPr/>
        </p:nvSpPr>
        <p:spPr>
          <a:xfrm>
            <a:off x="539552" y="1772816"/>
            <a:ext cx="2160810" cy="40011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zh-CN" altLang="en-US" sz="2000" dirty="0" smtClean="0">
                <a:solidFill>
                  <a:schemeClr val="accent2">
                    <a:lumMod val="75000"/>
                  </a:schemeClr>
                </a:solidFill>
                <a:latin typeface="微软雅黑" pitchFamily="34" charset="-122"/>
                <a:ea typeface="微软雅黑" pitchFamily="34" charset="-122"/>
              </a:rPr>
              <a:t>视频语义分析</a:t>
            </a:r>
            <a:endParaRPr lang="zh-CN" altLang="en-US" sz="2000" dirty="0">
              <a:solidFill>
                <a:schemeClr val="accent2">
                  <a:lumMod val="75000"/>
                </a:schemeClr>
              </a:solidFill>
              <a:latin typeface="微软雅黑" pitchFamily="34" charset="-122"/>
              <a:ea typeface="微软雅黑" pitchFamily="34" charset="-122"/>
            </a:endParaRPr>
          </a:p>
        </p:txBody>
      </p:sp>
      <p:grpSp>
        <p:nvGrpSpPr>
          <p:cNvPr id="47" name="组合 46"/>
          <p:cNvGrpSpPr/>
          <p:nvPr/>
        </p:nvGrpSpPr>
        <p:grpSpPr>
          <a:xfrm>
            <a:off x="971600" y="2205434"/>
            <a:ext cx="7344816" cy="4247902"/>
            <a:chOff x="971600" y="2205434"/>
            <a:chExt cx="7344816" cy="4247902"/>
          </a:xfrm>
        </p:grpSpPr>
        <p:pic>
          <p:nvPicPr>
            <p:cNvPr id="48" name="图片 3" descr="png-0287.png"/>
            <p:cNvPicPr>
              <a:picLocks noChangeAspect="1"/>
            </p:cNvPicPr>
            <p:nvPr/>
          </p:nvPicPr>
          <p:blipFill>
            <a:blip r:embed="rId10" cstate="print"/>
            <a:stretch>
              <a:fillRect/>
            </a:stretch>
          </p:blipFill>
          <p:spPr>
            <a:xfrm>
              <a:off x="1130926" y="2205434"/>
              <a:ext cx="1156046" cy="1296489"/>
            </a:xfrm>
            <a:prstGeom prst="rect">
              <a:avLst/>
            </a:prstGeom>
          </p:spPr>
        </p:pic>
        <p:sp>
          <p:nvSpPr>
            <p:cNvPr id="49" name="矩形 48"/>
            <p:cNvSpPr/>
            <p:nvPr/>
          </p:nvSpPr>
          <p:spPr>
            <a:xfrm>
              <a:off x="1291956" y="3429000"/>
              <a:ext cx="543740" cy="307777"/>
            </a:xfrm>
            <a:prstGeom prst="rect">
              <a:avLst/>
            </a:prstGeom>
          </p:spPr>
          <p:txBody>
            <a:bodyPr wrap="none">
              <a:spAutoFit/>
            </a:bodyPr>
            <a:lstStyle/>
            <a:p>
              <a:r>
                <a:rPr lang="zh-CN" altLang="en-US" sz="1400" dirty="0" smtClean="0">
                  <a:solidFill>
                    <a:schemeClr val="tx1">
                      <a:lumMod val="75000"/>
                      <a:lumOff val="25000"/>
                    </a:schemeClr>
                  </a:solidFill>
                  <a:latin typeface="微软雅黑" pitchFamily="34" charset="-122"/>
                  <a:ea typeface="微软雅黑" pitchFamily="34" charset="-122"/>
                </a:rPr>
                <a:t>视频</a:t>
              </a:r>
              <a:endParaRPr lang="zh-CN" altLang="en-US" sz="1400" dirty="0">
                <a:solidFill>
                  <a:schemeClr val="tx1">
                    <a:lumMod val="75000"/>
                    <a:lumOff val="25000"/>
                  </a:schemeClr>
                </a:solidFill>
                <a:latin typeface="微软雅黑" pitchFamily="34" charset="-122"/>
                <a:ea typeface="微软雅黑" pitchFamily="34" charset="-122"/>
              </a:endParaRPr>
            </a:p>
          </p:txBody>
        </p:sp>
        <p:sp>
          <p:nvSpPr>
            <p:cNvPr id="50" name="TextBox 49"/>
            <p:cNvSpPr txBox="1"/>
            <p:nvPr/>
          </p:nvSpPr>
          <p:spPr>
            <a:xfrm>
              <a:off x="2555776" y="2723138"/>
              <a:ext cx="1151248" cy="307777"/>
            </a:xfrm>
            <a:prstGeom prst="rect">
              <a:avLst/>
            </a:prstGeom>
            <a:noFill/>
          </p:spPr>
          <p:txBody>
            <a:bodyPr wrap="square" rtlCol="0">
              <a:spAutoFit/>
            </a:bodyPr>
            <a:lstStyle/>
            <a:p>
              <a:pPr algn="ctr"/>
              <a:r>
                <a:rPr lang="zh-CN" altLang="en-US" sz="1400" dirty="0" smtClean="0">
                  <a:latin typeface="微软雅黑" pitchFamily="34" charset="-122"/>
                  <a:ea typeface="微软雅黑" pitchFamily="34" charset="-122"/>
                </a:rPr>
                <a:t>镜头检测</a:t>
              </a:r>
              <a:endParaRPr lang="zh-CN" altLang="en-US" sz="1400" dirty="0">
                <a:latin typeface="微软雅黑" pitchFamily="34" charset="-122"/>
                <a:ea typeface="微软雅黑" pitchFamily="34" charset="-122"/>
              </a:endParaRPr>
            </a:p>
          </p:txBody>
        </p:sp>
        <p:sp>
          <p:nvSpPr>
            <p:cNvPr id="51" name="右箭头 50"/>
            <p:cNvSpPr/>
            <p:nvPr/>
          </p:nvSpPr>
          <p:spPr bwMode="auto">
            <a:xfrm>
              <a:off x="2715840" y="2996952"/>
              <a:ext cx="992064" cy="286290"/>
            </a:xfrm>
            <a:prstGeom prst="rightArrow">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smtClean="0">
                <a:ln>
                  <a:noFill/>
                </a:ln>
                <a:solidFill>
                  <a:schemeClr val="tx1"/>
                </a:solidFill>
                <a:effectLst/>
                <a:latin typeface="Verdana" pitchFamily="34" charset="0"/>
                <a:ea typeface="宋体" pitchFamily="2" charset="-122"/>
              </a:endParaRPr>
            </a:p>
          </p:txBody>
        </p:sp>
        <p:pic>
          <p:nvPicPr>
            <p:cNvPr id="52" name="图片 51" descr="png-0069.png"/>
            <p:cNvPicPr>
              <a:picLocks noChangeAspect="1"/>
            </p:cNvPicPr>
            <p:nvPr/>
          </p:nvPicPr>
          <p:blipFill>
            <a:blip r:embed="rId11" cstate="print"/>
            <a:stretch>
              <a:fillRect/>
            </a:stretch>
          </p:blipFill>
          <p:spPr>
            <a:xfrm>
              <a:off x="3821696" y="2280862"/>
              <a:ext cx="785818" cy="881285"/>
            </a:xfrm>
            <a:prstGeom prst="rect">
              <a:avLst/>
            </a:prstGeom>
          </p:spPr>
        </p:pic>
        <p:sp>
          <p:nvSpPr>
            <p:cNvPr id="53" name="矩形 52"/>
            <p:cNvSpPr/>
            <p:nvPr/>
          </p:nvSpPr>
          <p:spPr>
            <a:xfrm>
              <a:off x="4067944" y="3409255"/>
              <a:ext cx="543739" cy="307777"/>
            </a:xfrm>
            <a:prstGeom prst="rect">
              <a:avLst/>
            </a:prstGeom>
          </p:spPr>
          <p:txBody>
            <a:bodyPr wrap="none">
              <a:spAutoFit/>
            </a:bodyPr>
            <a:lstStyle/>
            <a:p>
              <a:pPr algn="ctr"/>
              <a:r>
                <a:rPr lang="zh-CN" altLang="en-US" sz="1400" dirty="0" smtClean="0">
                  <a:solidFill>
                    <a:schemeClr val="tx1">
                      <a:lumMod val="75000"/>
                      <a:lumOff val="25000"/>
                    </a:schemeClr>
                  </a:solidFill>
                  <a:latin typeface="微软雅黑" pitchFamily="34" charset="-122"/>
                  <a:ea typeface="微软雅黑" pitchFamily="34" charset="-122"/>
                </a:rPr>
                <a:t>镜头</a:t>
              </a:r>
              <a:endParaRPr lang="zh-CN" altLang="en-US" sz="1400" dirty="0">
                <a:solidFill>
                  <a:schemeClr val="tx1">
                    <a:lumMod val="75000"/>
                    <a:lumOff val="25000"/>
                  </a:schemeClr>
                </a:solidFill>
                <a:latin typeface="微软雅黑" pitchFamily="34" charset="-122"/>
                <a:ea typeface="微软雅黑" pitchFamily="34" charset="-122"/>
              </a:endParaRPr>
            </a:p>
          </p:txBody>
        </p:sp>
        <p:sp>
          <p:nvSpPr>
            <p:cNvPr id="54" name="右箭头 53"/>
            <p:cNvSpPr/>
            <p:nvPr/>
          </p:nvSpPr>
          <p:spPr bwMode="auto">
            <a:xfrm>
              <a:off x="4932040" y="2996952"/>
              <a:ext cx="1152128" cy="288032"/>
            </a:xfrm>
            <a:prstGeom prst="rightArrow">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smtClean="0">
                <a:ln>
                  <a:noFill/>
                </a:ln>
                <a:solidFill>
                  <a:schemeClr val="tx1"/>
                </a:solidFill>
                <a:effectLst/>
                <a:latin typeface="Verdana" pitchFamily="34" charset="0"/>
                <a:ea typeface="宋体" pitchFamily="2" charset="-122"/>
              </a:endParaRPr>
            </a:p>
          </p:txBody>
        </p:sp>
        <p:sp>
          <p:nvSpPr>
            <p:cNvPr id="55" name="TextBox 54"/>
            <p:cNvSpPr txBox="1"/>
            <p:nvPr/>
          </p:nvSpPr>
          <p:spPr>
            <a:xfrm>
              <a:off x="4860032" y="2708920"/>
              <a:ext cx="1120303" cy="307777"/>
            </a:xfrm>
            <a:prstGeom prst="rect">
              <a:avLst/>
            </a:prstGeom>
            <a:noFill/>
          </p:spPr>
          <p:txBody>
            <a:bodyPr wrap="square" rtlCol="0">
              <a:spAutoFit/>
            </a:bodyPr>
            <a:lstStyle/>
            <a:p>
              <a:pPr algn="ctr"/>
              <a:r>
                <a:rPr lang="zh-CN" altLang="en-US" sz="1400" dirty="0" smtClean="0">
                  <a:latin typeface="微软雅黑" pitchFamily="34" charset="-122"/>
                  <a:ea typeface="微软雅黑" pitchFamily="34" charset="-122"/>
                </a:rPr>
                <a:t>关键帧提取</a:t>
              </a:r>
              <a:endParaRPr lang="zh-CN" altLang="en-US" sz="1400" dirty="0">
                <a:latin typeface="微软雅黑" pitchFamily="34" charset="-122"/>
                <a:ea typeface="微软雅黑" pitchFamily="34" charset="-122"/>
              </a:endParaRPr>
            </a:p>
          </p:txBody>
        </p:sp>
        <p:pic>
          <p:nvPicPr>
            <p:cNvPr id="56" name="图片 55" descr="png-0069.png"/>
            <p:cNvPicPr>
              <a:picLocks noChangeAspect="1"/>
            </p:cNvPicPr>
            <p:nvPr/>
          </p:nvPicPr>
          <p:blipFill>
            <a:blip r:embed="rId11" cstate="print"/>
            <a:stretch>
              <a:fillRect/>
            </a:stretch>
          </p:blipFill>
          <p:spPr>
            <a:xfrm>
              <a:off x="3964572" y="2495176"/>
              <a:ext cx="785818" cy="881285"/>
            </a:xfrm>
            <a:prstGeom prst="rect">
              <a:avLst/>
            </a:prstGeom>
          </p:spPr>
        </p:pic>
        <p:sp>
          <p:nvSpPr>
            <p:cNvPr id="57" name="下箭头 56"/>
            <p:cNvSpPr/>
            <p:nvPr/>
          </p:nvSpPr>
          <p:spPr bwMode="auto">
            <a:xfrm>
              <a:off x="6807098" y="3717032"/>
              <a:ext cx="357190" cy="410216"/>
            </a:xfrm>
            <a:prstGeom prst="downArrow">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smtClean="0">
                <a:ln>
                  <a:noFill/>
                </a:ln>
                <a:solidFill>
                  <a:schemeClr val="tx1"/>
                </a:solidFill>
                <a:effectLst/>
                <a:latin typeface="Verdana" pitchFamily="34" charset="0"/>
                <a:ea typeface="宋体" pitchFamily="2" charset="-122"/>
              </a:endParaRPr>
            </a:p>
          </p:txBody>
        </p:sp>
        <p:sp>
          <p:nvSpPr>
            <p:cNvPr id="58" name="TextBox 57"/>
            <p:cNvSpPr txBox="1"/>
            <p:nvPr/>
          </p:nvSpPr>
          <p:spPr>
            <a:xfrm>
              <a:off x="7164288" y="3841303"/>
              <a:ext cx="977427" cy="307777"/>
            </a:xfrm>
            <a:prstGeom prst="rect">
              <a:avLst/>
            </a:prstGeom>
            <a:noFill/>
          </p:spPr>
          <p:txBody>
            <a:bodyPr wrap="square" rtlCol="0">
              <a:spAutoFit/>
            </a:bodyPr>
            <a:lstStyle/>
            <a:p>
              <a:pPr algn="ctr"/>
              <a:r>
                <a:rPr lang="zh-CN" altLang="en-US" sz="1400" dirty="0" smtClean="0">
                  <a:latin typeface="微软雅黑" pitchFamily="34" charset="-122"/>
                  <a:ea typeface="微软雅黑" pitchFamily="34" charset="-122"/>
                </a:rPr>
                <a:t>字幕定位</a:t>
              </a:r>
              <a:endParaRPr lang="zh-CN" altLang="en-US" sz="1400" dirty="0">
                <a:latin typeface="微软雅黑" pitchFamily="34" charset="-122"/>
                <a:ea typeface="微软雅黑" pitchFamily="34" charset="-122"/>
              </a:endParaRPr>
            </a:p>
          </p:txBody>
        </p:sp>
        <p:sp>
          <p:nvSpPr>
            <p:cNvPr id="59" name="左箭头 58"/>
            <p:cNvSpPr/>
            <p:nvPr/>
          </p:nvSpPr>
          <p:spPr bwMode="auto">
            <a:xfrm>
              <a:off x="4572000" y="5128520"/>
              <a:ext cx="1080120" cy="357190"/>
            </a:xfrm>
            <a:prstGeom prst="leftArrow">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smtClean="0">
                <a:ln>
                  <a:noFill/>
                </a:ln>
                <a:solidFill>
                  <a:schemeClr val="tx1"/>
                </a:solidFill>
                <a:effectLst/>
                <a:latin typeface="Verdana" pitchFamily="34" charset="0"/>
                <a:ea typeface="宋体" pitchFamily="2" charset="-122"/>
              </a:endParaRPr>
            </a:p>
          </p:txBody>
        </p:sp>
        <p:sp>
          <p:nvSpPr>
            <p:cNvPr id="60" name="TextBox 59"/>
            <p:cNvSpPr txBox="1"/>
            <p:nvPr/>
          </p:nvSpPr>
          <p:spPr>
            <a:xfrm>
              <a:off x="4674693" y="4869160"/>
              <a:ext cx="977427" cy="307777"/>
            </a:xfrm>
            <a:prstGeom prst="rect">
              <a:avLst/>
            </a:prstGeom>
            <a:noFill/>
          </p:spPr>
          <p:txBody>
            <a:bodyPr wrap="square" rtlCol="0">
              <a:spAutoFit/>
            </a:bodyPr>
            <a:lstStyle/>
            <a:p>
              <a:pPr algn="ctr"/>
              <a:r>
                <a:rPr lang="zh-CN" altLang="en-US" sz="1400" dirty="0" smtClean="0">
                  <a:latin typeface="微软雅黑" pitchFamily="34" charset="-122"/>
                  <a:ea typeface="微软雅黑" pitchFamily="34" charset="-122"/>
                </a:rPr>
                <a:t>字幕识别</a:t>
              </a:r>
              <a:endParaRPr lang="zh-CN" altLang="en-US" sz="1400" dirty="0">
                <a:latin typeface="微软雅黑" pitchFamily="34" charset="-122"/>
                <a:ea typeface="微软雅黑" pitchFamily="34" charset="-122"/>
              </a:endParaRPr>
            </a:p>
          </p:txBody>
        </p:sp>
        <p:pic>
          <p:nvPicPr>
            <p:cNvPr id="61" name="Picture 8"/>
            <p:cNvPicPr>
              <a:picLocks noChangeAspect="1" noChangeArrowheads="1"/>
            </p:cNvPicPr>
            <p:nvPr/>
          </p:nvPicPr>
          <p:blipFill>
            <a:blip r:embed="rId12" cstate="print"/>
            <a:srcRect/>
            <a:stretch>
              <a:fillRect/>
            </a:stretch>
          </p:blipFill>
          <p:spPr bwMode="auto">
            <a:xfrm>
              <a:off x="2551945" y="4771330"/>
              <a:ext cx="1819275" cy="361950"/>
            </a:xfrm>
            <a:prstGeom prst="rect">
              <a:avLst/>
            </a:prstGeom>
            <a:noFill/>
            <a:ln w="9525">
              <a:noFill/>
              <a:miter lim="800000"/>
              <a:headEnd/>
              <a:tailEnd/>
            </a:ln>
            <a:effectLst/>
          </p:spPr>
        </p:pic>
        <p:pic>
          <p:nvPicPr>
            <p:cNvPr id="62" name="Picture 9"/>
            <p:cNvPicPr>
              <a:picLocks noChangeAspect="1" noChangeArrowheads="1"/>
            </p:cNvPicPr>
            <p:nvPr/>
          </p:nvPicPr>
          <p:blipFill>
            <a:blip r:embed="rId13" cstate="print"/>
            <a:srcRect/>
            <a:stretch>
              <a:fillRect/>
            </a:stretch>
          </p:blipFill>
          <p:spPr bwMode="auto">
            <a:xfrm>
              <a:off x="2551945" y="5271396"/>
              <a:ext cx="1781175" cy="333375"/>
            </a:xfrm>
            <a:prstGeom prst="rect">
              <a:avLst/>
            </a:prstGeom>
            <a:noFill/>
            <a:ln w="9525">
              <a:noFill/>
              <a:miter lim="800000"/>
              <a:headEnd/>
              <a:tailEnd/>
            </a:ln>
            <a:effectLst/>
          </p:spPr>
        </p:pic>
        <p:pic>
          <p:nvPicPr>
            <p:cNvPr id="63" name="Picture 10"/>
            <p:cNvPicPr>
              <a:picLocks noChangeAspect="1" noChangeArrowheads="1"/>
            </p:cNvPicPr>
            <p:nvPr/>
          </p:nvPicPr>
          <p:blipFill>
            <a:blip r:embed="rId14" cstate="print"/>
            <a:srcRect/>
            <a:stretch>
              <a:fillRect/>
            </a:stretch>
          </p:blipFill>
          <p:spPr bwMode="auto">
            <a:xfrm>
              <a:off x="2623383" y="5700024"/>
              <a:ext cx="1643074" cy="294024"/>
            </a:xfrm>
            <a:prstGeom prst="rect">
              <a:avLst/>
            </a:prstGeom>
            <a:noFill/>
            <a:ln w="9525">
              <a:noFill/>
              <a:miter lim="800000"/>
              <a:headEnd/>
              <a:tailEnd/>
            </a:ln>
            <a:effectLst/>
          </p:spPr>
        </p:pic>
        <p:sp>
          <p:nvSpPr>
            <p:cNvPr id="64" name="TextBox 63"/>
            <p:cNvSpPr txBox="1"/>
            <p:nvPr/>
          </p:nvSpPr>
          <p:spPr>
            <a:xfrm>
              <a:off x="1115616" y="4914206"/>
              <a:ext cx="1263179" cy="307777"/>
            </a:xfrm>
            <a:prstGeom prst="rect">
              <a:avLst/>
            </a:prstGeom>
            <a:noFill/>
          </p:spPr>
          <p:txBody>
            <a:bodyPr wrap="square" rtlCol="0">
              <a:spAutoFit/>
            </a:bodyPr>
            <a:lstStyle/>
            <a:p>
              <a:pPr algn="ctr"/>
              <a:r>
                <a:rPr lang="zh-CN" altLang="en-US" sz="1400" dirty="0" smtClean="0">
                  <a:latin typeface="微软雅黑" pitchFamily="34" charset="-122"/>
                  <a:ea typeface="微软雅黑" pitchFamily="34" charset="-122"/>
                </a:rPr>
                <a:t>自然语义处理</a:t>
              </a:r>
              <a:endParaRPr lang="zh-CN" altLang="en-US" sz="1400" dirty="0">
                <a:latin typeface="微软雅黑" pitchFamily="34" charset="-122"/>
                <a:ea typeface="微软雅黑" pitchFamily="34" charset="-122"/>
              </a:endParaRPr>
            </a:p>
          </p:txBody>
        </p:sp>
        <p:sp>
          <p:nvSpPr>
            <p:cNvPr id="65" name="左箭头 64"/>
            <p:cNvSpPr/>
            <p:nvPr/>
          </p:nvSpPr>
          <p:spPr bwMode="auto">
            <a:xfrm>
              <a:off x="971600" y="5199958"/>
              <a:ext cx="1440160" cy="357190"/>
            </a:xfrm>
            <a:prstGeom prst="leftArrow">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smtClean="0">
                <a:ln>
                  <a:noFill/>
                </a:ln>
                <a:solidFill>
                  <a:schemeClr val="tx1"/>
                </a:solidFill>
                <a:effectLst/>
                <a:latin typeface="Verdana" pitchFamily="34" charset="0"/>
                <a:ea typeface="宋体" pitchFamily="2" charset="-122"/>
              </a:endParaRPr>
            </a:p>
          </p:txBody>
        </p:sp>
        <p:sp>
          <p:nvSpPr>
            <p:cNvPr id="66" name="上弧形箭头 65"/>
            <p:cNvSpPr/>
            <p:nvPr/>
          </p:nvSpPr>
          <p:spPr bwMode="auto">
            <a:xfrm rot="5400000">
              <a:off x="4100876" y="3842636"/>
              <a:ext cx="785818" cy="785818"/>
            </a:xfrm>
            <a:prstGeom prst="curvedDownArrow">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dirty="0" smtClean="0">
                <a:ln>
                  <a:noFill/>
                </a:ln>
                <a:solidFill>
                  <a:schemeClr val="tx1"/>
                </a:solidFill>
                <a:effectLst/>
                <a:latin typeface="Verdana" pitchFamily="34" charset="0"/>
                <a:ea typeface="宋体" pitchFamily="2" charset="-122"/>
              </a:endParaRPr>
            </a:p>
          </p:txBody>
        </p:sp>
        <p:sp>
          <p:nvSpPr>
            <p:cNvPr id="67" name="TextBox 66"/>
            <p:cNvSpPr txBox="1"/>
            <p:nvPr/>
          </p:nvSpPr>
          <p:spPr>
            <a:xfrm>
              <a:off x="3163942" y="4056950"/>
              <a:ext cx="1151248" cy="307777"/>
            </a:xfrm>
            <a:prstGeom prst="rect">
              <a:avLst/>
            </a:prstGeom>
            <a:noFill/>
          </p:spPr>
          <p:txBody>
            <a:bodyPr wrap="square" rtlCol="0">
              <a:spAutoFit/>
            </a:bodyPr>
            <a:lstStyle/>
            <a:p>
              <a:pPr algn="ctr"/>
              <a:r>
                <a:rPr lang="zh-CN" altLang="en-US" sz="1400" dirty="0" smtClean="0">
                  <a:latin typeface="微软雅黑" pitchFamily="34" charset="-122"/>
                  <a:ea typeface="微软雅黑" pitchFamily="34" charset="-122"/>
                </a:rPr>
                <a:t>语义关联</a:t>
              </a:r>
              <a:endParaRPr lang="zh-CN" altLang="en-US" sz="1400" dirty="0">
                <a:latin typeface="微软雅黑" pitchFamily="34" charset="-122"/>
                <a:ea typeface="微软雅黑" pitchFamily="34" charset="-122"/>
              </a:endParaRPr>
            </a:p>
          </p:txBody>
        </p:sp>
        <p:sp>
          <p:nvSpPr>
            <p:cNvPr id="68" name="圆角矩形 67"/>
            <p:cNvSpPr/>
            <p:nvPr/>
          </p:nvSpPr>
          <p:spPr bwMode="auto">
            <a:xfrm>
              <a:off x="5651128" y="4191000"/>
              <a:ext cx="2665288" cy="2262336"/>
            </a:xfrm>
            <a:prstGeom prst="roundRect">
              <a:avLst>
                <a:gd name="adj" fmla="val 4523"/>
              </a:avLst>
            </a:prstGeom>
            <a:solidFill>
              <a:schemeClr val="bg1">
                <a:alpha val="89000"/>
              </a:schemeClr>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dirty="0" smtClean="0">
                <a:ln>
                  <a:solidFill>
                    <a:schemeClr val="bg1">
                      <a:lumMod val="75000"/>
                    </a:schemeClr>
                  </a:solidFill>
                </a:ln>
                <a:solidFill>
                  <a:schemeClr val="bg2"/>
                </a:solidFill>
                <a:latin typeface="Verdana" pitchFamily="34" charset="0"/>
                <a:ea typeface="宋体" pitchFamily="2" charset="-122"/>
              </a:endParaRPr>
            </a:p>
          </p:txBody>
        </p:sp>
        <p:grpSp>
          <p:nvGrpSpPr>
            <p:cNvPr id="69" name="组合 23"/>
            <p:cNvGrpSpPr/>
            <p:nvPr/>
          </p:nvGrpSpPr>
          <p:grpSpPr>
            <a:xfrm>
              <a:off x="5753372" y="4293096"/>
              <a:ext cx="2491036" cy="2038626"/>
              <a:chOff x="4071934" y="4000504"/>
              <a:chExt cx="2491036" cy="2038626"/>
            </a:xfrm>
          </p:grpSpPr>
          <p:pic>
            <p:nvPicPr>
              <p:cNvPr id="75" name="Picture 3"/>
              <p:cNvPicPr>
                <a:picLocks noChangeAspect="1" noChangeArrowheads="1"/>
              </p:cNvPicPr>
              <p:nvPr/>
            </p:nvPicPr>
            <p:blipFill>
              <a:blip r:embed="rId15" cstate="print"/>
              <a:srcRect/>
              <a:stretch>
                <a:fillRect/>
              </a:stretch>
            </p:blipFill>
            <p:spPr bwMode="auto">
              <a:xfrm>
                <a:off x="4071934" y="4000504"/>
                <a:ext cx="1249071" cy="997200"/>
              </a:xfrm>
              <a:prstGeom prst="rect">
                <a:avLst/>
              </a:prstGeom>
              <a:noFill/>
              <a:ln w="9525">
                <a:noFill/>
                <a:miter lim="800000"/>
                <a:headEnd/>
                <a:tailEnd/>
              </a:ln>
              <a:effectLst/>
            </p:spPr>
          </p:pic>
          <p:pic>
            <p:nvPicPr>
              <p:cNvPr id="76" name="Picture 4"/>
              <p:cNvPicPr>
                <a:picLocks noChangeAspect="1" noChangeArrowheads="1"/>
              </p:cNvPicPr>
              <p:nvPr/>
            </p:nvPicPr>
            <p:blipFill>
              <a:blip r:embed="rId16" cstate="print"/>
              <a:srcRect/>
              <a:stretch>
                <a:fillRect/>
              </a:stretch>
            </p:blipFill>
            <p:spPr bwMode="auto">
              <a:xfrm>
                <a:off x="5344170" y="4000504"/>
                <a:ext cx="1214446" cy="996858"/>
              </a:xfrm>
              <a:prstGeom prst="rect">
                <a:avLst/>
              </a:prstGeom>
              <a:noFill/>
              <a:ln w="9525">
                <a:noFill/>
                <a:miter lim="800000"/>
                <a:headEnd/>
                <a:tailEnd/>
              </a:ln>
              <a:effectLst/>
            </p:spPr>
          </p:pic>
          <p:pic>
            <p:nvPicPr>
              <p:cNvPr id="77" name="Picture 5"/>
              <p:cNvPicPr>
                <a:picLocks noChangeAspect="1" noChangeArrowheads="1"/>
              </p:cNvPicPr>
              <p:nvPr/>
            </p:nvPicPr>
            <p:blipFill>
              <a:blip r:embed="rId17" cstate="print"/>
              <a:srcRect/>
              <a:stretch>
                <a:fillRect/>
              </a:stretch>
            </p:blipFill>
            <p:spPr bwMode="auto">
              <a:xfrm>
                <a:off x="4085582" y="5031130"/>
                <a:ext cx="1229143" cy="1008000"/>
              </a:xfrm>
              <a:prstGeom prst="rect">
                <a:avLst/>
              </a:prstGeom>
              <a:noFill/>
              <a:ln w="9525">
                <a:noFill/>
                <a:miter lim="800000"/>
                <a:headEnd/>
                <a:tailEnd/>
              </a:ln>
              <a:effectLst/>
            </p:spPr>
          </p:pic>
          <p:pic>
            <p:nvPicPr>
              <p:cNvPr id="78" name="Picture 6"/>
              <p:cNvPicPr>
                <a:picLocks noChangeAspect="1" noChangeArrowheads="1"/>
              </p:cNvPicPr>
              <p:nvPr/>
            </p:nvPicPr>
            <p:blipFill>
              <a:blip r:embed="rId18" cstate="print"/>
              <a:srcRect/>
              <a:stretch>
                <a:fillRect/>
              </a:stretch>
            </p:blipFill>
            <p:spPr bwMode="auto">
              <a:xfrm>
                <a:off x="5344170" y="5031130"/>
                <a:ext cx="1218800" cy="997200"/>
              </a:xfrm>
              <a:prstGeom prst="rect">
                <a:avLst/>
              </a:prstGeom>
              <a:noFill/>
              <a:ln w="9525">
                <a:noFill/>
                <a:miter lim="800000"/>
                <a:headEnd/>
                <a:tailEnd/>
              </a:ln>
              <a:effectLst/>
            </p:spPr>
          </p:pic>
        </p:grpSp>
        <p:sp>
          <p:nvSpPr>
            <p:cNvPr id="70" name="圆角矩形 69"/>
            <p:cNvSpPr/>
            <p:nvPr/>
          </p:nvSpPr>
          <p:spPr bwMode="auto">
            <a:xfrm>
              <a:off x="6228184" y="2348880"/>
              <a:ext cx="1800200" cy="1440160"/>
            </a:xfrm>
            <a:prstGeom prst="roundRect">
              <a:avLst>
                <a:gd name="adj" fmla="val 4523"/>
              </a:avLst>
            </a:prstGeom>
            <a:solidFill>
              <a:schemeClr val="bg1">
                <a:alpha val="89000"/>
              </a:schemeClr>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i="0" u="none" strike="noStrike" cap="none" normalizeH="0" baseline="0" dirty="0" smtClean="0">
                <a:ln>
                  <a:solidFill>
                    <a:schemeClr val="bg1">
                      <a:lumMod val="75000"/>
                    </a:schemeClr>
                  </a:solidFill>
                </a:ln>
                <a:solidFill>
                  <a:schemeClr val="bg2"/>
                </a:solidFill>
                <a:latin typeface="Verdana" pitchFamily="34" charset="0"/>
                <a:ea typeface="宋体" pitchFamily="2" charset="-122"/>
              </a:endParaRPr>
            </a:p>
          </p:txBody>
        </p:sp>
        <p:pic>
          <p:nvPicPr>
            <p:cNvPr id="71" name="Picture 2"/>
            <p:cNvPicPr>
              <a:picLocks noChangeAspect="1" noChangeArrowheads="1"/>
            </p:cNvPicPr>
            <p:nvPr/>
          </p:nvPicPr>
          <p:blipFill>
            <a:blip r:embed="rId19" cstate="print"/>
            <a:srcRect/>
            <a:stretch>
              <a:fillRect/>
            </a:stretch>
          </p:blipFill>
          <p:spPr bwMode="auto">
            <a:xfrm>
              <a:off x="6527615" y="2447698"/>
              <a:ext cx="1428761" cy="1050440"/>
            </a:xfrm>
            <a:prstGeom prst="rect">
              <a:avLst/>
            </a:prstGeom>
            <a:noFill/>
            <a:ln w="9525">
              <a:noFill/>
              <a:miter lim="800000"/>
              <a:headEnd/>
              <a:tailEnd/>
            </a:ln>
          </p:spPr>
        </p:pic>
        <p:pic>
          <p:nvPicPr>
            <p:cNvPr id="72" name="Picture 2"/>
            <p:cNvPicPr>
              <a:picLocks noChangeAspect="1" noChangeArrowheads="1"/>
            </p:cNvPicPr>
            <p:nvPr/>
          </p:nvPicPr>
          <p:blipFill>
            <a:blip r:embed="rId19" cstate="print"/>
            <a:srcRect/>
            <a:stretch>
              <a:fillRect/>
            </a:stretch>
          </p:blipFill>
          <p:spPr bwMode="auto">
            <a:xfrm>
              <a:off x="6451284" y="2517782"/>
              <a:ext cx="1428761" cy="1050440"/>
            </a:xfrm>
            <a:prstGeom prst="rect">
              <a:avLst/>
            </a:prstGeom>
            <a:noFill/>
            <a:ln w="9525">
              <a:noFill/>
              <a:miter lim="800000"/>
              <a:headEnd/>
              <a:tailEnd/>
            </a:ln>
          </p:spPr>
        </p:pic>
        <p:pic>
          <p:nvPicPr>
            <p:cNvPr id="73" name="Picture 2"/>
            <p:cNvPicPr>
              <a:picLocks noChangeAspect="1" noChangeArrowheads="1"/>
            </p:cNvPicPr>
            <p:nvPr/>
          </p:nvPicPr>
          <p:blipFill>
            <a:blip r:embed="rId19" cstate="print"/>
            <a:srcRect/>
            <a:stretch>
              <a:fillRect/>
            </a:stretch>
          </p:blipFill>
          <p:spPr bwMode="auto">
            <a:xfrm>
              <a:off x="6371686" y="2587744"/>
              <a:ext cx="1428761" cy="1050440"/>
            </a:xfrm>
            <a:prstGeom prst="rect">
              <a:avLst/>
            </a:prstGeom>
            <a:noFill/>
            <a:ln w="9525">
              <a:noFill/>
              <a:miter lim="800000"/>
              <a:headEnd/>
              <a:tailEnd/>
            </a:ln>
          </p:spPr>
        </p:pic>
        <p:pic>
          <p:nvPicPr>
            <p:cNvPr id="74" name="Picture 2"/>
            <p:cNvPicPr>
              <a:picLocks noChangeAspect="1" noChangeArrowheads="1"/>
            </p:cNvPicPr>
            <p:nvPr/>
          </p:nvPicPr>
          <p:blipFill>
            <a:blip r:embed="rId20" cstate="print"/>
            <a:srcRect/>
            <a:stretch>
              <a:fillRect/>
            </a:stretch>
          </p:blipFill>
          <p:spPr bwMode="auto">
            <a:xfrm>
              <a:off x="6300249" y="2780928"/>
              <a:ext cx="1285884" cy="919163"/>
            </a:xfrm>
            <a:prstGeom prst="rect">
              <a:avLst/>
            </a:prstGeom>
            <a:noFill/>
            <a:ln w="9525">
              <a:noFill/>
              <a:miter lim="800000"/>
              <a:headEnd/>
              <a:tailEnd/>
            </a:ln>
            <a:effectLst/>
          </p:spPr>
        </p:pic>
      </p:grpSp>
      <p:pic>
        <p:nvPicPr>
          <p:cNvPr id="79" name="Picture 4" descr="C:\Users\ZJU\Desktop\ldkfgjdfklg.png"/>
          <p:cNvPicPr>
            <a:picLocks noChangeAspect="1" noChangeArrowheads="1"/>
          </p:cNvPicPr>
          <p:nvPr/>
        </p:nvPicPr>
        <p:blipFill>
          <a:blip r:embed="rId21" cstate="print"/>
          <a:srcRect/>
          <a:stretch>
            <a:fillRect/>
          </a:stretch>
        </p:blipFill>
        <p:spPr bwMode="auto">
          <a:xfrm>
            <a:off x="395536" y="1556792"/>
            <a:ext cx="8448676" cy="4992688"/>
          </a:xfrm>
          <a:prstGeom prst="rect">
            <a:avLst/>
          </a:prstGeom>
          <a:noFill/>
        </p:spPr>
      </p:pic>
      <p:sp>
        <p:nvSpPr>
          <p:cNvPr id="80" name="云形 79"/>
          <p:cNvSpPr/>
          <p:nvPr/>
        </p:nvSpPr>
        <p:spPr bwMode="auto">
          <a:xfrm>
            <a:off x="4716016" y="1628800"/>
            <a:ext cx="1743519" cy="889811"/>
          </a:xfrm>
          <a:prstGeom prst="cloud">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dirty="0" smtClean="0">
              <a:ln>
                <a:noFill/>
              </a:ln>
              <a:solidFill>
                <a:schemeClr val="tx1"/>
              </a:solidFill>
              <a:effectLst/>
              <a:latin typeface="Verdana" pitchFamily="34" charset="0"/>
              <a:ea typeface="宋体" pitchFamily="2" charset="-122"/>
            </a:endParaRPr>
          </a:p>
        </p:txBody>
      </p:sp>
      <p:sp>
        <p:nvSpPr>
          <p:cNvPr id="81" name="TextBox 80"/>
          <p:cNvSpPr txBox="1"/>
          <p:nvPr/>
        </p:nvSpPr>
        <p:spPr>
          <a:xfrm>
            <a:off x="5436096" y="1916832"/>
            <a:ext cx="902811" cy="307777"/>
          </a:xfrm>
          <a:prstGeom prst="rect">
            <a:avLst/>
          </a:prstGeom>
          <a:noFill/>
        </p:spPr>
        <p:txBody>
          <a:bodyPr wrap="none" rtlCol="0">
            <a:spAutoFit/>
          </a:bodyPr>
          <a:lstStyle/>
          <a:p>
            <a:r>
              <a:rPr lang="zh-CN" altLang="en-US" sz="1400" dirty="0" smtClean="0">
                <a:solidFill>
                  <a:schemeClr val="tx1">
                    <a:lumMod val="75000"/>
                    <a:lumOff val="25000"/>
                  </a:schemeClr>
                </a:solidFill>
                <a:latin typeface="微软雅黑" pitchFamily="34" charset="-122"/>
                <a:ea typeface="微软雅黑" pitchFamily="34" charset="-122"/>
              </a:rPr>
              <a:t>网络信息</a:t>
            </a:r>
            <a:endParaRPr lang="zh-CN" altLang="en-US" sz="1400" dirty="0">
              <a:solidFill>
                <a:schemeClr val="tx1">
                  <a:lumMod val="75000"/>
                  <a:lumOff val="25000"/>
                </a:schemeClr>
              </a:solidFill>
              <a:latin typeface="微软雅黑" pitchFamily="34" charset="-122"/>
              <a:ea typeface="微软雅黑" pitchFamily="34" charset="-122"/>
            </a:endParaRPr>
          </a:p>
        </p:txBody>
      </p:sp>
      <p:pic>
        <p:nvPicPr>
          <p:cNvPr id="82" name="Picture 1" descr="D:\pptt\png2\Dark_Part_1_077.png"/>
          <p:cNvPicPr>
            <a:picLocks noChangeAspect="1" noChangeArrowheads="1"/>
          </p:cNvPicPr>
          <p:nvPr/>
        </p:nvPicPr>
        <p:blipFill>
          <a:blip r:embed="rId22" cstate="print"/>
          <a:srcRect/>
          <a:stretch>
            <a:fillRect/>
          </a:stretch>
        </p:blipFill>
        <p:spPr bwMode="auto">
          <a:xfrm>
            <a:off x="4932040" y="1772816"/>
            <a:ext cx="576064" cy="576064"/>
          </a:xfrm>
          <a:prstGeom prst="rect">
            <a:avLst/>
          </a:prstGeom>
          <a:noFill/>
        </p:spPr>
      </p:pic>
      <p:grpSp>
        <p:nvGrpSpPr>
          <p:cNvPr id="83" name="组合 67"/>
          <p:cNvGrpSpPr/>
          <p:nvPr/>
        </p:nvGrpSpPr>
        <p:grpSpPr>
          <a:xfrm>
            <a:off x="6660232" y="1565084"/>
            <a:ext cx="902812" cy="1215844"/>
            <a:chOff x="7843132" y="2285992"/>
            <a:chExt cx="1300868" cy="1675778"/>
          </a:xfrm>
        </p:grpSpPr>
        <p:pic>
          <p:nvPicPr>
            <p:cNvPr id="84" name="图片 83" descr="png-0081.png"/>
            <p:cNvPicPr>
              <a:picLocks noChangeAspect="1"/>
            </p:cNvPicPr>
            <p:nvPr/>
          </p:nvPicPr>
          <p:blipFill>
            <a:blip r:embed="rId23" cstate="print"/>
            <a:stretch>
              <a:fillRect/>
            </a:stretch>
          </p:blipFill>
          <p:spPr>
            <a:xfrm>
              <a:off x="7858116" y="2285992"/>
              <a:ext cx="1285884" cy="1285884"/>
            </a:xfrm>
            <a:prstGeom prst="rect">
              <a:avLst/>
            </a:prstGeom>
          </p:spPr>
        </p:pic>
        <p:sp>
          <p:nvSpPr>
            <p:cNvPr id="85" name="TextBox 84"/>
            <p:cNvSpPr txBox="1"/>
            <p:nvPr/>
          </p:nvSpPr>
          <p:spPr>
            <a:xfrm>
              <a:off x="7843132" y="3537566"/>
              <a:ext cx="1300867" cy="424204"/>
            </a:xfrm>
            <a:prstGeom prst="rect">
              <a:avLst/>
            </a:prstGeom>
            <a:noFill/>
          </p:spPr>
          <p:txBody>
            <a:bodyPr wrap="none" rtlCol="0">
              <a:spAutoFit/>
            </a:bodyPr>
            <a:lstStyle/>
            <a:p>
              <a:pPr algn="ctr"/>
              <a:r>
                <a:rPr lang="zh-CN" altLang="en-US" sz="1400" dirty="0" smtClean="0">
                  <a:solidFill>
                    <a:schemeClr val="tx1">
                      <a:lumMod val="75000"/>
                      <a:lumOff val="25000"/>
                    </a:schemeClr>
                  </a:solidFill>
                  <a:latin typeface="微软雅黑" pitchFamily="34" charset="-122"/>
                  <a:ea typeface="微软雅黑" pitchFamily="34" charset="-122"/>
                </a:rPr>
                <a:t>地理信息</a:t>
              </a:r>
              <a:endParaRPr lang="zh-CN" altLang="en-US" sz="1400" dirty="0">
                <a:solidFill>
                  <a:schemeClr val="tx1">
                    <a:lumMod val="75000"/>
                    <a:lumOff val="25000"/>
                  </a:schemeClr>
                </a:solidFill>
                <a:latin typeface="微软雅黑" pitchFamily="34" charset="-122"/>
                <a:ea typeface="微软雅黑" pitchFamily="34" charset="-122"/>
              </a:endParaRPr>
            </a:p>
          </p:txBody>
        </p:sp>
      </p:grpSp>
      <p:grpSp>
        <p:nvGrpSpPr>
          <p:cNvPr id="86" name="组合 69"/>
          <p:cNvGrpSpPr/>
          <p:nvPr/>
        </p:nvGrpSpPr>
        <p:grpSpPr>
          <a:xfrm>
            <a:off x="6516216" y="5445224"/>
            <a:ext cx="907527" cy="981580"/>
            <a:chOff x="6357950" y="4357694"/>
            <a:chExt cx="1307661" cy="1352896"/>
          </a:xfrm>
        </p:grpSpPr>
        <p:sp>
          <p:nvSpPr>
            <p:cNvPr id="87" name="TextBox 86"/>
            <p:cNvSpPr txBox="1"/>
            <p:nvPr/>
          </p:nvSpPr>
          <p:spPr>
            <a:xfrm>
              <a:off x="6364745" y="5286386"/>
              <a:ext cx="1300866" cy="424204"/>
            </a:xfrm>
            <a:prstGeom prst="rect">
              <a:avLst/>
            </a:prstGeom>
            <a:noFill/>
          </p:spPr>
          <p:txBody>
            <a:bodyPr wrap="none" rtlCol="0">
              <a:spAutoFit/>
            </a:bodyPr>
            <a:lstStyle/>
            <a:p>
              <a:r>
                <a:rPr lang="zh-CN" altLang="en-US" sz="1400" dirty="0" smtClean="0">
                  <a:solidFill>
                    <a:schemeClr val="tx1">
                      <a:lumMod val="75000"/>
                      <a:lumOff val="25000"/>
                    </a:schemeClr>
                  </a:solidFill>
                  <a:latin typeface="微软雅黑" pitchFamily="34" charset="-122"/>
                  <a:ea typeface="微软雅黑" pitchFamily="34" charset="-122"/>
                </a:rPr>
                <a:t>图像信息</a:t>
              </a:r>
              <a:endParaRPr lang="zh-CN" altLang="en-US" sz="1400" dirty="0">
                <a:solidFill>
                  <a:schemeClr val="tx1">
                    <a:lumMod val="75000"/>
                    <a:lumOff val="25000"/>
                  </a:schemeClr>
                </a:solidFill>
                <a:latin typeface="微软雅黑" pitchFamily="34" charset="-122"/>
                <a:ea typeface="微软雅黑" pitchFamily="34" charset="-122"/>
              </a:endParaRPr>
            </a:p>
          </p:txBody>
        </p:sp>
        <p:pic>
          <p:nvPicPr>
            <p:cNvPr id="88" name="Picture 2"/>
            <p:cNvPicPr>
              <a:picLocks noChangeAspect="1" noChangeArrowheads="1"/>
            </p:cNvPicPr>
            <p:nvPr/>
          </p:nvPicPr>
          <p:blipFill>
            <a:blip r:embed="rId24" cstate="print"/>
            <a:srcRect/>
            <a:stretch>
              <a:fillRect/>
            </a:stretch>
          </p:blipFill>
          <p:spPr bwMode="auto">
            <a:xfrm>
              <a:off x="6357950" y="4357694"/>
              <a:ext cx="1211687" cy="928694"/>
            </a:xfrm>
            <a:prstGeom prst="rect">
              <a:avLst/>
            </a:prstGeom>
            <a:noFill/>
            <a:ln w="9525">
              <a:noFill/>
              <a:miter lim="800000"/>
              <a:headEnd/>
              <a:tailEnd/>
            </a:ln>
            <a:effectLst/>
          </p:spPr>
        </p:pic>
      </p:grpSp>
      <p:sp>
        <p:nvSpPr>
          <p:cNvPr id="89" name="云形 88"/>
          <p:cNvSpPr/>
          <p:nvPr/>
        </p:nvSpPr>
        <p:spPr bwMode="auto">
          <a:xfrm>
            <a:off x="4932040" y="5661248"/>
            <a:ext cx="1239463" cy="673787"/>
          </a:xfrm>
          <a:prstGeom prst="cloud">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smtClean="0">
                <a:ln>
                  <a:noFill/>
                </a:ln>
                <a:solidFill>
                  <a:schemeClr val="tx1">
                    <a:lumMod val="75000"/>
                    <a:lumOff val="25000"/>
                  </a:schemeClr>
                </a:solidFill>
                <a:effectLst/>
                <a:latin typeface="Verdana" pitchFamily="34" charset="0"/>
                <a:ea typeface="宋体" pitchFamily="2" charset="-122"/>
              </a:rPr>
              <a:t>……</a:t>
            </a:r>
            <a:endParaRPr kumimoji="0" lang="zh-CN" altLang="en-US" sz="1800" b="1" i="0" u="none" strike="noStrike" cap="none" normalizeH="0" baseline="0" dirty="0" smtClean="0">
              <a:ln>
                <a:noFill/>
              </a:ln>
              <a:solidFill>
                <a:schemeClr val="tx1">
                  <a:lumMod val="75000"/>
                  <a:lumOff val="25000"/>
                </a:schemeClr>
              </a:solidFill>
              <a:effectLst/>
              <a:latin typeface="Verdana" pitchFamily="34" charset="0"/>
              <a:ea typeface="宋体" pitchFamily="2" charset="-122"/>
            </a:endParaRPr>
          </a:p>
        </p:txBody>
      </p:sp>
      <p:grpSp>
        <p:nvGrpSpPr>
          <p:cNvPr id="90" name="组合 89"/>
          <p:cNvGrpSpPr/>
          <p:nvPr/>
        </p:nvGrpSpPr>
        <p:grpSpPr>
          <a:xfrm>
            <a:off x="4119892" y="3068960"/>
            <a:ext cx="3332428" cy="1798630"/>
            <a:chOff x="4191900" y="3068960"/>
            <a:chExt cx="3332428" cy="1798630"/>
          </a:xfrm>
        </p:grpSpPr>
        <p:sp>
          <p:nvSpPr>
            <p:cNvPr id="91" name="矩形 30"/>
            <p:cNvSpPr/>
            <p:nvPr/>
          </p:nvSpPr>
          <p:spPr bwMode="auto">
            <a:xfrm>
              <a:off x="4191900" y="3068960"/>
              <a:ext cx="3332428" cy="1798630"/>
            </a:xfrm>
            <a:prstGeom prst="ellipse">
              <a:avLst/>
            </a:prstGeom>
            <a:solidFill>
              <a:schemeClr val="bg2"/>
            </a:solid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2400" b="1" i="0" u="none" strike="noStrike" cap="none" normalizeH="0" baseline="0" smtClean="0">
                <a:ln>
                  <a:noFill/>
                </a:ln>
                <a:solidFill>
                  <a:schemeClr val="tx1"/>
                </a:solidFill>
                <a:effectLst/>
                <a:latin typeface="Verdana" pitchFamily="34" charset="0"/>
                <a:ea typeface="宋体" pitchFamily="2" charset="-122"/>
              </a:endParaRPr>
            </a:p>
          </p:txBody>
        </p:sp>
        <p:sp>
          <p:nvSpPr>
            <p:cNvPr id="92" name="矩形 23"/>
            <p:cNvSpPr/>
            <p:nvPr/>
          </p:nvSpPr>
          <p:spPr>
            <a:xfrm>
              <a:off x="4817640" y="4149080"/>
              <a:ext cx="595035" cy="338554"/>
            </a:xfrm>
            <a:prstGeom prst="rect">
              <a:avLst/>
            </a:prstGeom>
          </p:spPr>
          <p:txBody>
            <a:bodyPr wrap="none">
              <a:spAutoFit/>
            </a:bodyPr>
            <a:lstStyle/>
            <a:p>
              <a:pPr algn="ctr"/>
              <a:r>
                <a:rPr lang="zh-CN" altLang="en-US" sz="1600" b="0" dirty="0" smtClean="0">
                  <a:latin typeface="微软雅黑" pitchFamily="34" charset="-122"/>
                  <a:ea typeface="微软雅黑" pitchFamily="34" charset="-122"/>
                </a:rPr>
                <a:t>中药</a:t>
              </a:r>
              <a:endParaRPr lang="zh-CN" altLang="en-US" sz="1600" b="0" dirty="0">
                <a:latin typeface="微软雅黑" pitchFamily="34" charset="-122"/>
                <a:ea typeface="微软雅黑" pitchFamily="34" charset="-122"/>
              </a:endParaRPr>
            </a:p>
          </p:txBody>
        </p:sp>
        <p:sp>
          <p:nvSpPr>
            <p:cNvPr id="93" name="矩形 25"/>
            <p:cNvSpPr/>
            <p:nvPr/>
          </p:nvSpPr>
          <p:spPr>
            <a:xfrm>
              <a:off x="5603459" y="4149080"/>
              <a:ext cx="595035" cy="338554"/>
            </a:xfrm>
            <a:prstGeom prst="rect">
              <a:avLst/>
            </a:prstGeom>
          </p:spPr>
          <p:txBody>
            <a:bodyPr wrap="none">
              <a:spAutoFit/>
            </a:bodyPr>
            <a:lstStyle/>
            <a:p>
              <a:pPr algn="ctr"/>
              <a:r>
                <a:rPr lang="zh-CN" altLang="en-US" sz="1600" b="0" dirty="0" smtClean="0">
                  <a:latin typeface="微软雅黑" pitchFamily="34" charset="-122"/>
                  <a:ea typeface="微软雅黑" pitchFamily="34" charset="-122"/>
                </a:rPr>
                <a:t>方剂</a:t>
              </a:r>
              <a:endParaRPr lang="zh-CN" altLang="en-US" sz="1600" b="0" dirty="0">
                <a:latin typeface="微软雅黑" pitchFamily="34" charset="-122"/>
                <a:ea typeface="微软雅黑" pitchFamily="34" charset="-122"/>
              </a:endParaRPr>
            </a:p>
          </p:txBody>
        </p:sp>
        <p:sp>
          <p:nvSpPr>
            <p:cNvPr id="94" name="矩形 26"/>
            <p:cNvSpPr/>
            <p:nvPr/>
          </p:nvSpPr>
          <p:spPr>
            <a:xfrm>
              <a:off x="6317838" y="4149080"/>
              <a:ext cx="595035" cy="338554"/>
            </a:xfrm>
            <a:prstGeom prst="rect">
              <a:avLst/>
            </a:prstGeom>
          </p:spPr>
          <p:txBody>
            <a:bodyPr wrap="none">
              <a:spAutoFit/>
            </a:bodyPr>
            <a:lstStyle/>
            <a:p>
              <a:pPr algn="ctr"/>
              <a:r>
                <a:rPr lang="zh-CN" altLang="en-US" sz="1600" b="0" dirty="0">
                  <a:latin typeface="微软雅黑" pitchFamily="34" charset="-122"/>
                  <a:ea typeface="微软雅黑" pitchFamily="34" charset="-122"/>
                </a:rPr>
                <a:t>病症</a:t>
              </a:r>
            </a:p>
          </p:txBody>
        </p:sp>
        <p:sp>
          <p:nvSpPr>
            <p:cNvPr id="95" name="流程图: 内部贮存 27"/>
            <p:cNvSpPr/>
            <p:nvPr/>
          </p:nvSpPr>
          <p:spPr bwMode="auto">
            <a:xfrm>
              <a:off x="4714769" y="3397943"/>
              <a:ext cx="693775" cy="755300"/>
            </a:xfrm>
            <a:prstGeom prst="flowChartInternalStorage">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2400" b="1" i="0" u="none" strike="noStrike" cap="none" normalizeH="0" baseline="0" smtClean="0">
                <a:ln>
                  <a:noFill/>
                </a:ln>
                <a:solidFill>
                  <a:schemeClr val="tx1"/>
                </a:solidFill>
                <a:effectLst/>
                <a:latin typeface="Verdana" pitchFamily="34" charset="0"/>
                <a:ea typeface="宋体" pitchFamily="2" charset="-122"/>
              </a:endParaRPr>
            </a:p>
          </p:txBody>
        </p:sp>
        <p:sp>
          <p:nvSpPr>
            <p:cNvPr id="96" name="流程图: 内部贮存 28"/>
            <p:cNvSpPr/>
            <p:nvPr/>
          </p:nvSpPr>
          <p:spPr bwMode="auto">
            <a:xfrm>
              <a:off x="5495266" y="3397943"/>
              <a:ext cx="693775" cy="755300"/>
            </a:xfrm>
            <a:prstGeom prst="flowChartInternalStorage">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2400" b="1" i="0" u="none" strike="noStrike" cap="none" normalizeH="0" baseline="0" smtClean="0">
                <a:ln>
                  <a:noFill/>
                </a:ln>
                <a:solidFill>
                  <a:schemeClr val="tx1"/>
                </a:solidFill>
                <a:effectLst/>
                <a:latin typeface="Verdana" pitchFamily="34" charset="0"/>
                <a:ea typeface="宋体" pitchFamily="2" charset="-122"/>
              </a:endParaRPr>
            </a:p>
          </p:txBody>
        </p:sp>
        <p:sp>
          <p:nvSpPr>
            <p:cNvPr id="97" name="流程图: 内部贮存 29"/>
            <p:cNvSpPr/>
            <p:nvPr/>
          </p:nvSpPr>
          <p:spPr bwMode="auto">
            <a:xfrm>
              <a:off x="6275764" y="3397943"/>
              <a:ext cx="693775" cy="755300"/>
            </a:xfrm>
            <a:prstGeom prst="flowChartInternalStorage">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2400" b="1" i="0" u="none" strike="noStrike" cap="none" normalizeH="0" baseline="0" smtClean="0">
                <a:ln>
                  <a:noFill/>
                </a:ln>
                <a:solidFill>
                  <a:schemeClr val="tx1"/>
                </a:solidFill>
                <a:effectLst/>
                <a:latin typeface="Verdana" pitchFamily="34" charset="0"/>
                <a:ea typeface="宋体" pitchFamily="2" charset="-122"/>
              </a:endParaRPr>
            </a:p>
          </p:txBody>
        </p:sp>
        <p:sp>
          <p:nvSpPr>
            <p:cNvPr id="98" name="TextBox 31"/>
            <p:cNvSpPr txBox="1"/>
            <p:nvPr/>
          </p:nvSpPr>
          <p:spPr>
            <a:xfrm>
              <a:off x="5436096" y="4365104"/>
              <a:ext cx="881973" cy="369332"/>
            </a:xfrm>
            <a:prstGeom prst="rect">
              <a:avLst/>
            </a:prstGeom>
            <a:noFill/>
          </p:spPr>
          <p:txBody>
            <a:bodyPr wrap="none" rtlCol="0">
              <a:spAutoFit/>
            </a:bodyPr>
            <a:lstStyle/>
            <a:p>
              <a:r>
                <a:rPr lang="zh-CN" altLang="en-US" dirty="0" smtClean="0">
                  <a:solidFill>
                    <a:schemeClr val="accent2">
                      <a:lumMod val="75000"/>
                    </a:schemeClr>
                  </a:solidFill>
                  <a:latin typeface="微软雅黑" pitchFamily="34" charset="-122"/>
                  <a:ea typeface="微软雅黑" pitchFamily="34" charset="-122"/>
                </a:rPr>
                <a:t>知识网</a:t>
              </a:r>
              <a:endParaRPr lang="zh-CN" altLang="en-US" dirty="0">
                <a:solidFill>
                  <a:schemeClr val="accent2">
                    <a:lumMod val="75000"/>
                  </a:schemeClr>
                </a:solidFill>
                <a:latin typeface="微软雅黑" pitchFamily="34" charset="-122"/>
                <a:ea typeface="微软雅黑" pitchFamily="34" charset="-122"/>
              </a:endParaRPr>
            </a:p>
          </p:txBody>
        </p:sp>
      </p:grpSp>
      <p:sp>
        <p:nvSpPr>
          <p:cNvPr id="99" name="圆角矩形 98"/>
          <p:cNvSpPr/>
          <p:nvPr/>
        </p:nvSpPr>
        <p:spPr bwMode="auto">
          <a:xfrm rot="5400000">
            <a:off x="5832140" y="3465004"/>
            <a:ext cx="4968552" cy="1152128"/>
          </a:xfrm>
          <a:prstGeom prst="roundRect">
            <a:avLst>
              <a:gd name="adj" fmla="val 4523"/>
            </a:avLst>
          </a:prstGeom>
          <a:solidFill>
            <a:schemeClr val="bg1">
              <a:alpha val="89000"/>
            </a:schemeClr>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dirty="0" smtClean="0">
              <a:ln>
                <a:solidFill>
                  <a:schemeClr val="bg1">
                    <a:lumMod val="75000"/>
                  </a:schemeClr>
                </a:solidFill>
              </a:ln>
              <a:solidFill>
                <a:schemeClr val="bg2"/>
              </a:solidFill>
              <a:latin typeface="Verdana" pitchFamily="34" charset="0"/>
              <a:ea typeface="宋体" pitchFamily="2" charset="-122"/>
            </a:endParaRPr>
          </a:p>
        </p:txBody>
      </p:sp>
      <p:grpSp>
        <p:nvGrpSpPr>
          <p:cNvPr id="100" name="组合 99"/>
          <p:cNvGrpSpPr/>
          <p:nvPr/>
        </p:nvGrpSpPr>
        <p:grpSpPr>
          <a:xfrm>
            <a:off x="7740353" y="1556792"/>
            <a:ext cx="1152128" cy="4725656"/>
            <a:chOff x="7740353" y="1556792"/>
            <a:chExt cx="1152128" cy="4725656"/>
          </a:xfrm>
        </p:grpSpPr>
        <p:pic>
          <p:nvPicPr>
            <p:cNvPr id="101" name="图片 100" descr="PNG-0993.png"/>
            <p:cNvPicPr>
              <a:picLocks noChangeAspect="1"/>
            </p:cNvPicPr>
            <p:nvPr/>
          </p:nvPicPr>
          <p:blipFill>
            <a:blip r:embed="rId25" cstate="print"/>
            <a:stretch>
              <a:fillRect/>
            </a:stretch>
          </p:blipFill>
          <p:spPr>
            <a:xfrm>
              <a:off x="8060195" y="4509120"/>
              <a:ext cx="571004" cy="590707"/>
            </a:xfrm>
            <a:prstGeom prst="rect">
              <a:avLst/>
            </a:prstGeom>
          </p:spPr>
        </p:pic>
        <p:sp>
          <p:nvSpPr>
            <p:cNvPr id="102" name="矩形 58"/>
            <p:cNvSpPr>
              <a:spLocks noChangeArrowheads="1"/>
            </p:cNvSpPr>
            <p:nvPr/>
          </p:nvSpPr>
          <p:spPr bwMode="auto">
            <a:xfrm>
              <a:off x="7884368" y="5042141"/>
              <a:ext cx="900000" cy="307778"/>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zh-CN" altLang="en-US" sz="1400" b="0" dirty="0">
                  <a:solidFill>
                    <a:schemeClr val="accent2"/>
                  </a:solidFill>
                  <a:latin typeface="微软雅黑" pitchFamily="34" charset="-122"/>
                  <a:ea typeface="微软雅黑" pitchFamily="34" charset="-122"/>
                </a:rPr>
                <a:t>产地分析</a:t>
              </a:r>
            </a:p>
          </p:txBody>
        </p:sp>
        <p:pic>
          <p:nvPicPr>
            <p:cNvPr id="103" name="图片 102" descr="png-0611.png"/>
            <p:cNvPicPr>
              <a:picLocks noChangeAspect="1"/>
            </p:cNvPicPr>
            <p:nvPr/>
          </p:nvPicPr>
          <p:blipFill>
            <a:blip r:embed="rId26" cstate="print"/>
            <a:stretch>
              <a:fillRect/>
            </a:stretch>
          </p:blipFill>
          <p:spPr>
            <a:xfrm>
              <a:off x="8008285" y="3501008"/>
              <a:ext cx="622914" cy="644407"/>
            </a:xfrm>
            <a:prstGeom prst="rect">
              <a:avLst/>
            </a:prstGeom>
          </p:spPr>
        </p:pic>
        <p:sp>
          <p:nvSpPr>
            <p:cNvPr id="104" name="矩形 61"/>
            <p:cNvSpPr>
              <a:spLocks noChangeArrowheads="1"/>
            </p:cNvSpPr>
            <p:nvPr/>
          </p:nvSpPr>
          <p:spPr bwMode="auto">
            <a:xfrm>
              <a:off x="7884368" y="4087729"/>
              <a:ext cx="900000" cy="307778"/>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zh-CN" altLang="en-US" sz="1400" b="0" dirty="0" smtClean="0">
                  <a:solidFill>
                    <a:schemeClr val="accent2"/>
                  </a:solidFill>
                  <a:latin typeface="微软雅黑" pitchFamily="34" charset="-122"/>
                  <a:ea typeface="微软雅黑" pitchFamily="34" charset="-122"/>
                </a:rPr>
                <a:t>症治查询</a:t>
              </a:r>
              <a:endParaRPr lang="zh-CN" altLang="en-US" sz="1400" b="0" dirty="0">
                <a:solidFill>
                  <a:schemeClr val="accent2"/>
                </a:solidFill>
                <a:latin typeface="微软雅黑" pitchFamily="34" charset="-122"/>
                <a:ea typeface="微软雅黑" pitchFamily="34" charset="-122"/>
              </a:endParaRPr>
            </a:p>
          </p:txBody>
        </p:sp>
        <p:sp>
          <p:nvSpPr>
            <p:cNvPr id="105" name="矩形 61"/>
            <p:cNvSpPr>
              <a:spLocks noChangeArrowheads="1"/>
            </p:cNvSpPr>
            <p:nvPr/>
          </p:nvSpPr>
          <p:spPr bwMode="auto">
            <a:xfrm>
              <a:off x="7884368" y="3190592"/>
              <a:ext cx="900000" cy="307778"/>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zh-CN" altLang="en-US" sz="1400" b="0" dirty="0">
                  <a:solidFill>
                    <a:schemeClr val="accent2"/>
                  </a:solidFill>
                  <a:latin typeface="微软雅黑" pitchFamily="34" charset="-122"/>
                  <a:ea typeface="微软雅黑" pitchFamily="34" charset="-122"/>
                </a:rPr>
                <a:t>方剂对比</a:t>
              </a:r>
            </a:p>
          </p:txBody>
        </p:sp>
        <p:pic>
          <p:nvPicPr>
            <p:cNvPr id="106" name="图片 105" descr="png-0234.png"/>
            <p:cNvPicPr>
              <a:picLocks noChangeAspect="1"/>
            </p:cNvPicPr>
            <p:nvPr/>
          </p:nvPicPr>
          <p:blipFill>
            <a:blip r:embed="rId27" cstate="print"/>
            <a:stretch>
              <a:fillRect/>
            </a:stretch>
          </p:blipFill>
          <p:spPr>
            <a:xfrm>
              <a:off x="7956376" y="2492896"/>
              <a:ext cx="730187" cy="755382"/>
            </a:xfrm>
            <a:prstGeom prst="rect">
              <a:avLst/>
            </a:prstGeom>
          </p:spPr>
        </p:pic>
        <p:sp>
          <p:nvSpPr>
            <p:cNvPr id="107" name="矩形 61"/>
            <p:cNvSpPr>
              <a:spLocks noChangeArrowheads="1"/>
            </p:cNvSpPr>
            <p:nvPr/>
          </p:nvSpPr>
          <p:spPr bwMode="auto">
            <a:xfrm>
              <a:off x="7740353" y="2204863"/>
              <a:ext cx="1152128" cy="307777"/>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zh-CN" altLang="en-US" sz="1400" b="0" dirty="0" smtClean="0">
                  <a:solidFill>
                    <a:schemeClr val="accent2"/>
                  </a:solidFill>
                  <a:latin typeface="微软雅黑" pitchFamily="34" charset="-122"/>
                  <a:ea typeface="微软雅黑" pitchFamily="34" charset="-122"/>
                </a:rPr>
                <a:t>跨媒体查询</a:t>
              </a:r>
              <a:endParaRPr lang="zh-CN" altLang="en-US" sz="1400" b="0" dirty="0">
                <a:solidFill>
                  <a:schemeClr val="accent2"/>
                </a:solidFill>
                <a:latin typeface="微软雅黑" pitchFamily="34" charset="-122"/>
                <a:ea typeface="微软雅黑" pitchFamily="34" charset="-122"/>
              </a:endParaRPr>
            </a:p>
          </p:txBody>
        </p:sp>
        <p:pic>
          <p:nvPicPr>
            <p:cNvPr id="108" name="图片 107" descr="png-0281.png"/>
            <p:cNvPicPr>
              <a:picLocks noChangeAspect="1"/>
            </p:cNvPicPr>
            <p:nvPr/>
          </p:nvPicPr>
          <p:blipFill>
            <a:blip r:embed="rId28" cstate="print"/>
            <a:stretch>
              <a:fillRect/>
            </a:stretch>
          </p:blipFill>
          <p:spPr>
            <a:xfrm>
              <a:off x="7939229" y="1556792"/>
              <a:ext cx="726733" cy="751809"/>
            </a:xfrm>
            <a:prstGeom prst="rect">
              <a:avLst/>
            </a:prstGeom>
          </p:spPr>
        </p:pic>
        <p:pic>
          <p:nvPicPr>
            <p:cNvPr id="109" name="图片 108" descr="png-0038.png"/>
            <p:cNvPicPr>
              <a:picLocks noChangeAspect="1"/>
            </p:cNvPicPr>
            <p:nvPr/>
          </p:nvPicPr>
          <p:blipFill>
            <a:blip r:embed="rId29" cstate="print"/>
            <a:stretch>
              <a:fillRect/>
            </a:stretch>
          </p:blipFill>
          <p:spPr>
            <a:xfrm>
              <a:off x="8040096" y="5445224"/>
              <a:ext cx="519095" cy="537006"/>
            </a:xfrm>
            <a:prstGeom prst="rect">
              <a:avLst/>
            </a:prstGeom>
          </p:spPr>
        </p:pic>
        <p:sp>
          <p:nvSpPr>
            <p:cNvPr id="110" name="矩形 58"/>
            <p:cNvSpPr>
              <a:spLocks noChangeArrowheads="1"/>
            </p:cNvSpPr>
            <p:nvPr/>
          </p:nvSpPr>
          <p:spPr bwMode="auto">
            <a:xfrm>
              <a:off x="7884368" y="5974670"/>
              <a:ext cx="900000" cy="307778"/>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zh-CN" altLang="en-US" sz="1400" b="0" dirty="0" smtClean="0">
                  <a:solidFill>
                    <a:schemeClr val="accent2"/>
                  </a:solidFill>
                  <a:latin typeface="微软雅黑" pitchFamily="34" charset="-122"/>
                  <a:ea typeface="微软雅黑" pitchFamily="34" charset="-122"/>
                </a:rPr>
                <a:t>相关推荐</a:t>
              </a:r>
            </a:p>
          </p:txBody>
        </p:sp>
      </p:grpSp>
      <p:sp>
        <p:nvSpPr>
          <p:cNvPr id="111" name="右箭头 110"/>
          <p:cNvSpPr/>
          <p:nvPr/>
        </p:nvSpPr>
        <p:spPr bwMode="auto">
          <a:xfrm rot="1648613">
            <a:off x="4274686" y="2846712"/>
            <a:ext cx="705967" cy="444494"/>
          </a:xfrm>
          <a:prstGeom prst="rightArrow">
            <a:avLst/>
          </a:prstGeom>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smtClean="0">
              <a:ln>
                <a:noFill/>
              </a:ln>
              <a:solidFill>
                <a:schemeClr val="tx1"/>
              </a:solidFill>
              <a:effectLst/>
              <a:latin typeface="Verdana" pitchFamily="34" charset="0"/>
              <a:ea typeface="宋体" pitchFamily="2" charset="-122"/>
            </a:endParaRPr>
          </a:p>
        </p:txBody>
      </p:sp>
      <p:sp>
        <p:nvSpPr>
          <p:cNvPr id="112" name="右箭头 111"/>
          <p:cNvSpPr/>
          <p:nvPr/>
        </p:nvSpPr>
        <p:spPr bwMode="auto">
          <a:xfrm rot="5400000">
            <a:off x="5305359" y="2551625"/>
            <a:ext cx="705967" cy="444494"/>
          </a:xfrm>
          <a:prstGeom prst="rightArrow">
            <a:avLst/>
          </a:prstGeom>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smtClean="0">
              <a:ln>
                <a:noFill/>
              </a:ln>
              <a:solidFill>
                <a:schemeClr val="tx1"/>
              </a:solidFill>
              <a:effectLst/>
              <a:latin typeface="Verdana" pitchFamily="34" charset="0"/>
              <a:ea typeface="宋体" pitchFamily="2" charset="-122"/>
            </a:endParaRPr>
          </a:p>
        </p:txBody>
      </p:sp>
      <p:sp>
        <p:nvSpPr>
          <p:cNvPr id="113" name="右箭头 112"/>
          <p:cNvSpPr/>
          <p:nvPr/>
        </p:nvSpPr>
        <p:spPr bwMode="auto">
          <a:xfrm rot="6300000">
            <a:off x="6649287" y="2885151"/>
            <a:ext cx="705967" cy="444494"/>
          </a:xfrm>
          <a:prstGeom prst="rightArrow">
            <a:avLst/>
          </a:prstGeom>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smtClean="0">
              <a:ln>
                <a:noFill/>
              </a:ln>
              <a:solidFill>
                <a:schemeClr val="tx1"/>
              </a:solidFill>
              <a:effectLst/>
              <a:latin typeface="Verdana" pitchFamily="34" charset="0"/>
              <a:ea typeface="宋体" pitchFamily="2" charset="-122"/>
            </a:endParaRPr>
          </a:p>
        </p:txBody>
      </p:sp>
      <p:sp>
        <p:nvSpPr>
          <p:cNvPr id="114" name="右箭头 113"/>
          <p:cNvSpPr/>
          <p:nvPr/>
        </p:nvSpPr>
        <p:spPr bwMode="auto">
          <a:xfrm rot="14400000">
            <a:off x="6532196" y="4802230"/>
            <a:ext cx="705967" cy="444494"/>
          </a:xfrm>
          <a:prstGeom prst="rightArrow">
            <a:avLst/>
          </a:prstGeom>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smtClean="0">
              <a:ln>
                <a:noFill/>
              </a:ln>
              <a:solidFill>
                <a:schemeClr val="tx1"/>
              </a:solidFill>
              <a:effectLst/>
              <a:latin typeface="Verdana" pitchFamily="34" charset="0"/>
              <a:ea typeface="宋体" pitchFamily="2" charset="-122"/>
            </a:endParaRPr>
          </a:p>
        </p:txBody>
      </p:sp>
      <p:sp>
        <p:nvSpPr>
          <p:cNvPr id="115" name="右箭头 114"/>
          <p:cNvSpPr/>
          <p:nvPr/>
        </p:nvSpPr>
        <p:spPr bwMode="auto">
          <a:xfrm rot="16200000">
            <a:off x="5233352" y="4999896"/>
            <a:ext cx="705967" cy="444494"/>
          </a:xfrm>
          <a:prstGeom prst="rightArrow">
            <a:avLst/>
          </a:prstGeom>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smtClean="0">
              <a:ln>
                <a:noFill/>
              </a:ln>
              <a:solidFill>
                <a:schemeClr val="tx1"/>
              </a:solidFill>
              <a:effectLst/>
              <a:latin typeface="Verdana" pitchFamily="34" charset="0"/>
              <a:ea typeface="宋体" pitchFamily="2" charset="-122"/>
            </a:endParaRPr>
          </a:p>
        </p:txBody>
      </p:sp>
      <p:sp>
        <p:nvSpPr>
          <p:cNvPr id="116" name="右箭头 115"/>
          <p:cNvSpPr/>
          <p:nvPr/>
        </p:nvSpPr>
        <p:spPr bwMode="auto">
          <a:xfrm rot="18900000">
            <a:off x="4193718" y="4693623"/>
            <a:ext cx="705967" cy="444494"/>
          </a:xfrm>
          <a:prstGeom prst="rightArrow">
            <a:avLst/>
          </a:prstGeom>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smtClean="0">
              <a:ln>
                <a:noFill/>
              </a:ln>
              <a:solidFill>
                <a:schemeClr val="tx1"/>
              </a:solidFill>
              <a:effectLst/>
              <a:latin typeface="Verdana" pitchFamily="34" charset="0"/>
              <a:ea typeface="宋体" pitchFamily="2" charset="-122"/>
            </a:endParaRPr>
          </a:p>
        </p:txBody>
      </p:sp>
      <p:sp>
        <p:nvSpPr>
          <p:cNvPr id="117" name="上箭头 116"/>
          <p:cNvSpPr/>
          <p:nvPr/>
        </p:nvSpPr>
        <p:spPr bwMode="auto">
          <a:xfrm rot="5400000">
            <a:off x="7070797" y="3522491"/>
            <a:ext cx="792088" cy="605106"/>
          </a:xfrm>
          <a:prstGeom prst="upArrow">
            <a:avLst/>
          </a:prstGeom>
          <a:solidFill>
            <a:schemeClr val="accent2">
              <a:lumMod val="75000"/>
            </a:schemeClr>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smtClean="0">
              <a:ln>
                <a:noFill/>
              </a:ln>
              <a:solidFill>
                <a:schemeClr val="tx1"/>
              </a:solidFill>
              <a:effectLst/>
              <a:latin typeface="Verdana" pitchFamily="34" charset="0"/>
              <a:ea typeface="宋体"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linds(horizontal)">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linds(horizontal)">
                                      <p:cBhvr>
                                        <p:cTn id="16" dur="500"/>
                                        <p:tgtEl>
                                          <p:spTgt spid="16"/>
                                        </p:tgtEl>
                                      </p:cBhvr>
                                    </p:animEffect>
                                  </p:childTnLst>
                                </p:cTn>
                              </p:par>
                            </p:childTnLst>
                          </p:cTn>
                        </p:par>
                        <p:par>
                          <p:cTn id="17" fill="hold">
                            <p:stCondLst>
                              <p:cond delay="500"/>
                            </p:stCondLst>
                            <p:childTnLst>
                              <p:par>
                                <p:cTn id="18" presetID="10" presetClass="exit" presetSubtype="0" fill="hold" grpId="1" nodeType="afterEffect">
                                  <p:stCondLst>
                                    <p:cond delay="0"/>
                                  </p:stCondLst>
                                  <p:childTnLst>
                                    <p:animEffect transition="out" filter="fade">
                                      <p:cBhvr>
                                        <p:cTn id="19" dur="500"/>
                                        <p:tgtEl>
                                          <p:spTgt spid="16"/>
                                        </p:tgtEl>
                                      </p:cBhvr>
                                    </p:animEffect>
                                    <p:set>
                                      <p:cBhvr>
                                        <p:cTn id="20" dur="1" fill="hold">
                                          <p:stCondLst>
                                            <p:cond delay="499"/>
                                          </p:stCondLst>
                                        </p:cTn>
                                        <p:tgtEl>
                                          <p:spTgt spid="16"/>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8"/>
                                        </p:tgtEl>
                                      </p:cBhvr>
                                    </p:animEffect>
                                    <p:set>
                                      <p:cBhvr>
                                        <p:cTn id="23" dur="1" fill="hold">
                                          <p:stCondLst>
                                            <p:cond delay="499"/>
                                          </p:stCondLst>
                                        </p:cTn>
                                        <p:tgtEl>
                                          <p:spTgt spid="18"/>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19"/>
                                        </p:tgtEl>
                                      </p:cBhvr>
                                    </p:animEffect>
                                    <p:set>
                                      <p:cBhvr>
                                        <p:cTn id="26" dur="1" fill="hold">
                                          <p:stCondLst>
                                            <p:cond delay="499"/>
                                          </p:stCondLst>
                                        </p:cTn>
                                        <p:tgtEl>
                                          <p:spTgt spid="19"/>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500"/>
                                        <p:tgtEl>
                                          <p:spTgt spid="44"/>
                                        </p:tgtEl>
                                      </p:cBhvr>
                                    </p:animEffect>
                                  </p:childTnLst>
                                </p:cTn>
                              </p:par>
                            </p:childTnLst>
                          </p:cTn>
                        </p:par>
                        <p:par>
                          <p:cTn id="30" fill="hold">
                            <p:stCondLst>
                              <p:cond delay="1000"/>
                            </p:stCondLst>
                            <p:childTnLst>
                              <p:par>
                                <p:cTn id="31" presetID="6" presetClass="emph" presetSubtype="0" fill="hold" nodeType="afterEffect">
                                  <p:stCondLst>
                                    <p:cond delay="0"/>
                                  </p:stCondLst>
                                  <p:childTnLst>
                                    <p:animScale>
                                      <p:cBhvr>
                                        <p:cTn id="32" dur="500" fill="hold"/>
                                        <p:tgtEl>
                                          <p:spTgt spid="44"/>
                                        </p:tgtEl>
                                      </p:cBhvr>
                                      <p:by x="50000" y="50000"/>
                                    </p:animScale>
                                  </p:childTnLst>
                                </p:cTn>
                              </p:par>
                            </p:childTnLst>
                          </p:cTn>
                        </p:par>
                        <p:par>
                          <p:cTn id="33" fill="hold">
                            <p:stCondLst>
                              <p:cond delay="1500"/>
                            </p:stCondLst>
                            <p:childTnLst>
                              <p:par>
                                <p:cTn id="34" presetID="0" presetClass="path" presetSubtype="0" accel="50000" decel="50000" fill="hold" nodeType="afterEffect">
                                  <p:stCondLst>
                                    <p:cond delay="0"/>
                                  </p:stCondLst>
                                  <p:childTnLst>
                                    <p:animMotion origin="layout" path="M 4.72222E-6 -2.96296E-6 L -0.22171 -0.15949 " pathEditMode="relative" rAng="0" ptsTypes="AA">
                                      <p:cBhvr>
                                        <p:cTn id="35" dur="500" fill="hold"/>
                                        <p:tgtEl>
                                          <p:spTgt spid="44"/>
                                        </p:tgtEl>
                                        <p:attrNameLst>
                                          <p:attrName>ppt_x</p:attrName>
                                          <p:attrName>ppt_y</p:attrName>
                                        </p:attrNameLst>
                                      </p:cBhvr>
                                      <p:rCtr x="-111" y="-80"/>
                                    </p:animMotion>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blinds(horizontal)">
                                      <p:cBhvr>
                                        <p:cTn id="40" dur="500"/>
                                        <p:tgtEl>
                                          <p:spTgt spid="45"/>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blinds(horizontal)">
                                      <p:cBhvr>
                                        <p:cTn id="43" dur="500"/>
                                        <p:tgtEl>
                                          <p:spTgt spid="46"/>
                                        </p:tgtEl>
                                      </p:cBhvr>
                                    </p:animEffect>
                                  </p:childTnLst>
                                </p:cTn>
                              </p:par>
                              <p:par>
                                <p:cTn id="44" presetID="3" presetClass="entr" presetSubtype="10" fill="hold" nodeType="with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blinds(horizontal)">
                                      <p:cBhvr>
                                        <p:cTn id="46" dur="500"/>
                                        <p:tgtEl>
                                          <p:spTgt spid="4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1000"/>
                                        <p:tgtEl>
                                          <p:spTgt spid="45"/>
                                        </p:tgtEl>
                                      </p:cBhvr>
                                    </p:animEffect>
                                    <p:set>
                                      <p:cBhvr>
                                        <p:cTn id="51" dur="1" fill="hold">
                                          <p:stCondLst>
                                            <p:cond delay="999"/>
                                          </p:stCondLst>
                                        </p:cTn>
                                        <p:tgtEl>
                                          <p:spTgt spid="45"/>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1000"/>
                                        <p:tgtEl>
                                          <p:spTgt spid="46"/>
                                        </p:tgtEl>
                                      </p:cBhvr>
                                    </p:animEffect>
                                    <p:set>
                                      <p:cBhvr>
                                        <p:cTn id="54" dur="1" fill="hold">
                                          <p:stCondLst>
                                            <p:cond delay="999"/>
                                          </p:stCondLst>
                                        </p:cTn>
                                        <p:tgtEl>
                                          <p:spTgt spid="46"/>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1000"/>
                                        <p:tgtEl>
                                          <p:spTgt spid="47"/>
                                        </p:tgtEl>
                                      </p:cBhvr>
                                    </p:animEffect>
                                    <p:set>
                                      <p:cBhvr>
                                        <p:cTn id="57" dur="1" fill="hold">
                                          <p:stCondLst>
                                            <p:cond delay="999"/>
                                          </p:stCondLst>
                                        </p:cTn>
                                        <p:tgtEl>
                                          <p:spTgt spid="47"/>
                                        </p:tgtEl>
                                        <p:attrNameLst>
                                          <p:attrName>style.visibility</p:attrName>
                                        </p:attrNameLst>
                                      </p:cBhvr>
                                      <p:to>
                                        <p:strVal val="hidden"/>
                                      </p:to>
                                    </p:set>
                                  </p:childTnLst>
                                </p:cTn>
                              </p:par>
                              <p:par>
                                <p:cTn id="58" presetID="10" presetClass="entr" presetSubtype="0" fill="hold" nodeType="withEffect">
                                  <p:stCondLst>
                                    <p:cond delay="0"/>
                                  </p:stCondLst>
                                  <p:childTnLst>
                                    <p:set>
                                      <p:cBhvr>
                                        <p:cTn id="59" dur="1" fill="hold">
                                          <p:stCondLst>
                                            <p:cond delay="0"/>
                                          </p:stCondLst>
                                        </p:cTn>
                                        <p:tgtEl>
                                          <p:spTgt spid="79"/>
                                        </p:tgtEl>
                                        <p:attrNameLst>
                                          <p:attrName>style.visibility</p:attrName>
                                        </p:attrNameLst>
                                      </p:cBhvr>
                                      <p:to>
                                        <p:strVal val="visible"/>
                                      </p:to>
                                    </p:set>
                                    <p:animEffect transition="in" filter="fade">
                                      <p:cBhvr>
                                        <p:cTn id="60" dur="500"/>
                                        <p:tgtEl>
                                          <p:spTgt spid="79"/>
                                        </p:tgtEl>
                                      </p:cBhvr>
                                    </p:animEffect>
                                  </p:childTnLst>
                                </p:cTn>
                              </p:par>
                            </p:childTnLst>
                          </p:cTn>
                        </p:par>
                        <p:par>
                          <p:cTn id="61" fill="hold">
                            <p:stCondLst>
                              <p:cond delay="1000"/>
                            </p:stCondLst>
                            <p:childTnLst>
                              <p:par>
                                <p:cTn id="62" presetID="6" presetClass="emph" presetSubtype="0" fill="hold" nodeType="afterEffect">
                                  <p:stCondLst>
                                    <p:cond delay="0"/>
                                  </p:stCondLst>
                                  <p:childTnLst>
                                    <p:animScale>
                                      <p:cBhvr>
                                        <p:cTn id="63" dur="1000" fill="hold"/>
                                        <p:tgtEl>
                                          <p:spTgt spid="79"/>
                                        </p:tgtEl>
                                      </p:cBhvr>
                                      <p:by x="50000" y="50000"/>
                                    </p:animScale>
                                  </p:childTnLst>
                                </p:cTn>
                              </p:par>
                            </p:childTnLst>
                          </p:cTn>
                        </p:par>
                        <p:par>
                          <p:cTn id="64" fill="hold">
                            <p:stCondLst>
                              <p:cond delay="2000"/>
                            </p:stCondLst>
                            <p:childTnLst>
                              <p:par>
                                <p:cTn id="65" presetID="0" presetClass="path" presetSubtype="0" accel="50000" decel="50000" fill="hold" nodeType="afterEffect">
                                  <p:stCondLst>
                                    <p:cond delay="0"/>
                                  </p:stCondLst>
                                  <p:childTnLst>
                                    <p:animMotion origin="layout" path="M 1.66667E-6 -2.22222E-6 L -0.2257 0.18195 " pathEditMode="relative" rAng="0" ptsTypes="AA">
                                      <p:cBhvr>
                                        <p:cTn id="66" dur="1000" fill="hold"/>
                                        <p:tgtEl>
                                          <p:spTgt spid="79"/>
                                        </p:tgtEl>
                                        <p:attrNameLst>
                                          <p:attrName>ppt_x</p:attrName>
                                          <p:attrName>ppt_y</p:attrName>
                                        </p:attrNameLst>
                                      </p:cBhvr>
                                      <p:rCtr x="-113" y="91"/>
                                    </p:animMotion>
                                  </p:childTnLst>
                                </p:cTn>
                              </p:par>
                            </p:childTnLst>
                          </p:cTn>
                        </p:par>
                      </p:childTnLst>
                    </p:cTn>
                  </p:par>
                  <p:par>
                    <p:cTn id="67" fill="hold">
                      <p:stCondLst>
                        <p:cond delay="indefinite"/>
                      </p:stCondLst>
                      <p:childTnLst>
                        <p:par>
                          <p:cTn id="68" fill="hold">
                            <p:stCondLst>
                              <p:cond delay="0"/>
                            </p:stCondLst>
                            <p:childTnLst>
                              <p:par>
                                <p:cTn id="69" presetID="3" presetClass="entr" presetSubtype="10" fill="hold" grpId="0" nodeType="clickEffect">
                                  <p:stCondLst>
                                    <p:cond delay="0"/>
                                  </p:stCondLst>
                                  <p:childTnLst>
                                    <p:set>
                                      <p:cBhvr>
                                        <p:cTn id="70" dur="1" fill="hold">
                                          <p:stCondLst>
                                            <p:cond delay="0"/>
                                          </p:stCondLst>
                                        </p:cTn>
                                        <p:tgtEl>
                                          <p:spTgt spid="80"/>
                                        </p:tgtEl>
                                        <p:attrNameLst>
                                          <p:attrName>style.visibility</p:attrName>
                                        </p:attrNameLst>
                                      </p:cBhvr>
                                      <p:to>
                                        <p:strVal val="visible"/>
                                      </p:to>
                                    </p:set>
                                    <p:animEffect transition="in" filter="blinds(horizontal)">
                                      <p:cBhvr>
                                        <p:cTn id="71" dur="500"/>
                                        <p:tgtEl>
                                          <p:spTgt spid="80"/>
                                        </p:tgtEl>
                                      </p:cBhvr>
                                    </p:animEffect>
                                  </p:childTnLst>
                                </p:cTn>
                              </p:par>
                              <p:par>
                                <p:cTn id="72" presetID="3" presetClass="entr" presetSubtype="10" fill="hold" grpId="0" nodeType="withEffect">
                                  <p:stCondLst>
                                    <p:cond delay="0"/>
                                  </p:stCondLst>
                                  <p:childTnLst>
                                    <p:set>
                                      <p:cBhvr>
                                        <p:cTn id="73" dur="1" fill="hold">
                                          <p:stCondLst>
                                            <p:cond delay="0"/>
                                          </p:stCondLst>
                                        </p:cTn>
                                        <p:tgtEl>
                                          <p:spTgt spid="81"/>
                                        </p:tgtEl>
                                        <p:attrNameLst>
                                          <p:attrName>style.visibility</p:attrName>
                                        </p:attrNameLst>
                                      </p:cBhvr>
                                      <p:to>
                                        <p:strVal val="visible"/>
                                      </p:to>
                                    </p:set>
                                    <p:animEffect transition="in" filter="blinds(horizontal)">
                                      <p:cBhvr>
                                        <p:cTn id="74" dur="500"/>
                                        <p:tgtEl>
                                          <p:spTgt spid="81"/>
                                        </p:tgtEl>
                                      </p:cBhvr>
                                    </p:animEffect>
                                  </p:childTnLst>
                                </p:cTn>
                              </p:par>
                              <p:par>
                                <p:cTn id="75" presetID="3" presetClass="entr" presetSubtype="10" fill="hold" nodeType="withEffect">
                                  <p:stCondLst>
                                    <p:cond delay="0"/>
                                  </p:stCondLst>
                                  <p:childTnLst>
                                    <p:set>
                                      <p:cBhvr>
                                        <p:cTn id="76" dur="1" fill="hold">
                                          <p:stCondLst>
                                            <p:cond delay="0"/>
                                          </p:stCondLst>
                                        </p:cTn>
                                        <p:tgtEl>
                                          <p:spTgt spid="82"/>
                                        </p:tgtEl>
                                        <p:attrNameLst>
                                          <p:attrName>style.visibility</p:attrName>
                                        </p:attrNameLst>
                                      </p:cBhvr>
                                      <p:to>
                                        <p:strVal val="visible"/>
                                      </p:to>
                                    </p:set>
                                    <p:animEffect transition="in" filter="blinds(horizontal)">
                                      <p:cBhvr>
                                        <p:cTn id="77" dur="500"/>
                                        <p:tgtEl>
                                          <p:spTgt spid="82"/>
                                        </p:tgtEl>
                                      </p:cBhvr>
                                    </p:animEffect>
                                  </p:childTnLst>
                                </p:cTn>
                              </p:par>
                              <p:par>
                                <p:cTn id="78" presetID="3" presetClass="entr" presetSubtype="10" fill="hold" nodeType="withEffect">
                                  <p:stCondLst>
                                    <p:cond delay="0"/>
                                  </p:stCondLst>
                                  <p:childTnLst>
                                    <p:set>
                                      <p:cBhvr>
                                        <p:cTn id="79" dur="1" fill="hold">
                                          <p:stCondLst>
                                            <p:cond delay="0"/>
                                          </p:stCondLst>
                                        </p:cTn>
                                        <p:tgtEl>
                                          <p:spTgt spid="83"/>
                                        </p:tgtEl>
                                        <p:attrNameLst>
                                          <p:attrName>style.visibility</p:attrName>
                                        </p:attrNameLst>
                                      </p:cBhvr>
                                      <p:to>
                                        <p:strVal val="visible"/>
                                      </p:to>
                                    </p:set>
                                    <p:animEffect transition="in" filter="blinds(horizontal)">
                                      <p:cBhvr>
                                        <p:cTn id="80" dur="500"/>
                                        <p:tgtEl>
                                          <p:spTgt spid="83"/>
                                        </p:tgtEl>
                                      </p:cBhvr>
                                    </p:animEffect>
                                  </p:childTnLst>
                                </p:cTn>
                              </p:par>
                              <p:par>
                                <p:cTn id="81" presetID="3" presetClass="entr" presetSubtype="10" fill="hold" nodeType="withEffect">
                                  <p:stCondLst>
                                    <p:cond delay="0"/>
                                  </p:stCondLst>
                                  <p:childTnLst>
                                    <p:set>
                                      <p:cBhvr>
                                        <p:cTn id="82" dur="1" fill="hold">
                                          <p:stCondLst>
                                            <p:cond delay="0"/>
                                          </p:stCondLst>
                                        </p:cTn>
                                        <p:tgtEl>
                                          <p:spTgt spid="86"/>
                                        </p:tgtEl>
                                        <p:attrNameLst>
                                          <p:attrName>style.visibility</p:attrName>
                                        </p:attrNameLst>
                                      </p:cBhvr>
                                      <p:to>
                                        <p:strVal val="visible"/>
                                      </p:to>
                                    </p:set>
                                    <p:animEffect transition="in" filter="blinds(horizontal)">
                                      <p:cBhvr>
                                        <p:cTn id="83" dur="500"/>
                                        <p:tgtEl>
                                          <p:spTgt spid="86"/>
                                        </p:tgtEl>
                                      </p:cBhvr>
                                    </p:animEffect>
                                  </p:childTnLst>
                                </p:cTn>
                              </p:par>
                              <p:par>
                                <p:cTn id="84" presetID="3" presetClass="entr" presetSubtype="10" fill="hold" grpId="0" nodeType="withEffect">
                                  <p:stCondLst>
                                    <p:cond delay="0"/>
                                  </p:stCondLst>
                                  <p:childTnLst>
                                    <p:set>
                                      <p:cBhvr>
                                        <p:cTn id="85" dur="1" fill="hold">
                                          <p:stCondLst>
                                            <p:cond delay="0"/>
                                          </p:stCondLst>
                                        </p:cTn>
                                        <p:tgtEl>
                                          <p:spTgt spid="89"/>
                                        </p:tgtEl>
                                        <p:attrNameLst>
                                          <p:attrName>style.visibility</p:attrName>
                                        </p:attrNameLst>
                                      </p:cBhvr>
                                      <p:to>
                                        <p:strVal val="visible"/>
                                      </p:to>
                                    </p:set>
                                    <p:animEffect transition="in" filter="blinds(horizontal)">
                                      <p:cBhvr>
                                        <p:cTn id="86" dur="500"/>
                                        <p:tgtEl>
                                          <p:spTgt spid="89"/>
                                        </p:tgtEl>
                                      </p:cBhvr>
                                    </p:animEffect>
                                  </p:childTnLst>
                                </p:cTn>
                              </p:par>
                            </p:childTnLst>
                          </p:cTn>
                        </p:par>
                        <p:par>
                          <p:cTn id="87" fill="hold">
                            <p:stCondLst>
                              <p:cond delay="500"/>
                            </p:stCondLst>
                            <p:childTnLst>
                              <p:par>
                                <p:cTn id="88" presetID="4" presetClass="entr" presetSubtype="16" fill="hold" grpId="0" nodeType="afterEffect">
                                  <p:stCondLst>
                                    <p:cond delay="0"/>
                                  </p:stCondLst>
                                  <p:childTnLst>
                                    <p:set>
                                      <p:cBhvr>
                                        <p:cTn id="89" dur="1" fill="hold">
                                          <p:stCondLst>
                                            <p:cond delay="0"/>
                                          </p:stCondLst>
                                        </p:cTn>
                                        <p:tgtEl>
                                          <p:spTgt spid="111"/>
                                        </p:tgtEl>
                                        <p:attrNameLst>
                                          <p:attrName>style.visibility</p:attrName>
                                        </p:attrNameLst>
                                      </p:cBhvr>
                                      <p:to>
                                        <p:strVal val="visible"/>
                                      </p:to>
                                    </p:set>
                                    <p:animEffect transition="in" filter="box(in)">
                                      <p:cBhvr>
                                        <p:cTn id="90" dur="500"/>
                                        <p:tgtEl>
                                          <p:spTgt spid="111"/>
                                        </p:tgtEl>
                                      </p:cBhvr>
                                    </p:animEffect>
                                  </p:childTnLst>
                                </p:cTn>
                              </p:par>
                              <p:par>
                                <p:cTn id="91" presetID="4" presetClass="entr" presetSubtype="16" fill="hold" grpId="0" nodeType="withEffect">
                                  <p:stCondLst>
                                    <p:cond delay="0"/>
                                  </p:stCondLst>
                                  <p:childTnLst>
                                    <p:set>
                                      <p:cBhvr>
                                        <p:cTn id="92" dur="1" fill="hold">
                                          <p:stCondLst>
                                            <p:cond delay="0"/>
                                          </p:stCondLst>
                                        </p:cTn>
                                        <p:tgtEl>
                                          <p:spTgt spid="112"/>
                                        </p:tgtEl>
                                        <p:attrNameLst>
                                          <p:attrName>style.visibility</p:attrName>
                                        </p:attrNameLst>
                                      </p:cBhvr>
                                      <p:to>
                                        <p:strVal val="visible"/>
                                      </p:to>
                                    </p:set>
                                    <p:animEffect transition="in" filter="box(in)">
                                      <p:cBhvr>
                                        <p:cTn id="93" dur="500"/>
                                        <p:tgtEl>
                                          <p:spTgt spid="112"/>
                                        </p:tgtEl>
                                      </p:cBhvr>
                                    </p:animEffect>
                                  </p:childTnLst>
                                </p:cTn>
                              </p:par>
                              <p:par>
                                <p:cTn id="94" presetID="4" presetClass="entr" presetSubtype="16" fill="hold" grpId="0" nodeType="withEffect">
                                  <p:stCondLst>
                                    <p:cond delay="0"/>
                                  </p:stCondLst>
                                  <p:childTnLst>
                                    <p:set>
                                      <p:cBhvr>
                                        <p:cTn id="95" dur="1" fill="hold">
                                          <p:stCondLst>
                                            <p:cond delay="0"/>
                                          </p:stCondLst>
                                        </p:cTn>
                                        <p:tgtEl>
                                          <p:spTgt spid="113"/>
                                        </p:tgtEl>
                                        <p:attrNameLst>
                                          <p:attrName>style.visibility</p:attrName>
                                        </p:attrNameLst>
                                      </p:cBhvr>
                                      <p:to>
                                        <p:strVal val="visible"/>
                                      </p:to>
                                    </p:set>
                                    <p:animEffect transition="in" filter="box(in)">
                                      <p:cBhvr>
                                        <p:cTn id="96" dur="500"/>
                                        <p:tgtEl>
                                          <p:spTgt spid="113"/>
                                        </p:tgtEl>
                                      </p:cBhvr>
                                    </p:animEffect>
                                  </p:childTnLst>
                                </p:cTn>
                              </p:par>
                              <p:par>
                                <p:cTn id="97" presetID="4" presetClass="entr" presetSubtype="16" fill="hold" grpId="0" nodeType="withEffect">
                                  <p:stCondLst>
                                    <p:cond delay="0"/>
                                  </p:stCondLst>
                                  <p:childTnLst>
                                    <p:set>
                                      <p:cBhvr>
                                        <p:cTn id="98" dur="1" fill="hold">
                                          <p:stCondLst>
                                            <p:cond delay="0"/>
                                          </p:stCondLst>
                                        </p:cTn>
                                        <p:tgtEl>
                                          <p:spTgt spid="114"/>
                                        </p:tgtEl>
                                        <p:attrNameLst>
                                          <p:attrName>style.visibility</p:attrName>
                                        </p:attrNameLst>
                                      </p:cBhvr>
                                      <p:to>
                                        <p:strVal val="visible"/>
                                      </p:to>
                                    </p:set>
                                    <p:animEffect transition="in" filter="box(in)">
                                      <p:cBhvr>
                                        <p:cTn id="99" dur="500"/>
                                        <p:tgtEl>
                                          <p:spTgt spid="114"/>
                                        </p:tgtEl>
                                      </p:cBhvr>
                                    </p:animEffect>
                                  </p:childTnLst>
                                </p:cTn>
                              </p:par>
                              <p:par>
                                <p:cTn id="100" presetID="4" presetClass="entr" presetSubtype="16" fill="hold" grpId="0" nodeType="withEffect">
                                  <p:stCondLst>
                                    <p:cond delay="0"/>
                                  </p:stCondLst>
                                  <p:childTnLst>
                                    <p:set>
                                      <p:cBhvr>
                                        <p:cTn id="101" dur="1" fill="hold">
                                          <p:stCondLst>
                                            <p:cond delay="0"/>
                                          </p:stCondLst>
                                        </p:cTn>
                                        <p:tgtEl>
                                          <p:spTgt spid="115"/>
                                        </p:tgtEl>
                                        <p:attrNameLst>
                                          <p:attrName>style.visibility</p:attrName>
                                        </p:attrNameLst>
                                      </p:cBhvr>
                                      <p:to>
                                        <p:strVal val="visible"/>
                                      </p:to>
                                    </p:set>
                                    <p:animEffect transition="in" filter="box(in)">
                                      <p:cBhvr>
                                        <p:cTn id="102" dur="500"/>
                                        <p:tgtEl>
                                          <p:spTgt spid="115"/>
                                        </p:tgtEl>
                                      </p:cBhvr>
                                    </p:animEffect>
                                  </p:childTnLst>
                                </p:cTn>
                              </p:par>
                              <p:par>
                                <p:cTn id="103" presetID="4" presetClass="entr" presetSubtype="16" fill="hold" grpId="0" nodeType="withEffect">
                                  <p:stCondLst>
                                    <p:cond delay="0"/>
                                  </p:stCondLst>
                                  <p:childTnLst>
                                    <p:set>
                                      <p:cBhvr>
                                        <p:cTn id="104" dur="1" fill="hold">
                                          <p:stCondLst>
                                            <p:cond delay="0"/>
                                          </p:stCondLst>
                                        </p:cTn>
                                        <p:tgtEl>
                                          <p:spTgt spid="116"/>
                                        </p:tgtEl>
                                        <p:attrNameLst>
                                          <p:attrName>style.visibility</p:attrName>
                                        </p:attrNameLst>
                                      </p:cBhvr>
                                      <p:to>
                                        <p:strVal val="visible"/>
                                      </p:to>
                                    </p:set>
                                    <p:animEffect transition="in" filter="box(in)">
                                      <p:cBhvr>
                                        <p:cTn id="105" dur="500"/>
                                        <p:tgtEl>
                                          <p:spTgt spid="116"/>
                                        </p:tgtEl>
                                      </p:cBhvr>
                                    </p:animEffect>
                                  </p:childTnLst>
                                </p:cTn>
                              </p:par>
                            </p:childTnLst>
                          </p:cTn>
                        </p:par>
                        <p:par>
                          <p:cTn id="106" fill="hold">
                            <p:stCondLst>
                              <p:cond delay="1000"/>
                            </p:stCondLst>
                            <p:childTnLst>
                              <p:par>
                                <p:cTn id="107" presetID="3" presetClass="entr" presetSubtype="5" fill="hold" nodeType="afterEffect">
                                  <p:stCondLst>
                                    <p:cond delay="0"/>
                                  </p:stCondLst>
                                  <p:childTnLst>
                                    <p:set>
                                      <p:cBhvr>
                                        <p:cTn id="108" dur="1" fill="hold">
                                          <p:stCondLst>
                                            <p:cond delay="0"/>
                                          </p:stCondLst>
                                        </p:cTn>
                                        <p:tgtEl>
                                          <p:spTgt spid="90"/>
                                        </p:tgtEl>
                                        <p:attrNameLst>
                                          <p:attrName>style.visibility</p:attrName>
                                        </p:attrNameLst>
                                      </p:cBhvr>
                                      <p:to>
                                        <p:strVal val="visible"/>
                                      </p:to>
                                    </p:set>
                                    <p:animEffect transition="in" filter="blinds(vertical)">
                                      <p:cBhvr>
                                        <p:cTn id="109" dur="500"/>
                                        <p:tgtEl>
                                          <p:spTgt spid="90"/>
                                        </p:tgtEl>
                                      </p:cBhvr>
                                    </p:animEffect>
                                  </p:childTnLst>
                                </p:cTn>
                              </p:par>
                            </p:childTnLst>
                          </p:cTn>
                        </p:par>
                        <p:par>
                          <p:cTn id="110" fill="hold">
                            <p:stCondLst>
                              <p:cond delay="1500"/>
                            </p:stCondLst>
                            <p:childTnLst>
                              <p:par>
                                <p:cTn id="111" presetID="12" presetClass="entr" presetSubtype="8" fill="hold" grpId="0" nodeType="afterEffect">
                                  <p:stCondLst>
                                    <p:cond delay="0"/>
                                  </p:stCondLst>
                                  <p:childTnLst>
                                    <p:set>
                                      <p:cBhvr>
                                        <p:cTn id="112" dur="1" fill="hold">
                                          <p:stCondLst>
                                            <p:cond delay="0"/>
                                          </p:stCondLst>
                                        </p:cTn>
                                        <p:tgtEl>
                                          <p:spTgt spid="117"/>
                                        </p:tgtEl>
                                        <p:attrNameLst>
                                          <p:attrName>style.visibility</p:attrName>
                                        </p:attrNameLst>
                                      </p:cBhvr>
                                      <p:to>
                                        <p:strVal val="visible"/>
                                      </p:to>
                                    </p:set>
                                    <p:animEffect transition="in" filter="slide(fromLeft)">
                                      <p:cBhvr>
                                        <p:cTn id="113" dur="500"/>
                                        <p:tgtEl>
                                          <p:spTgt spid="117"/>
                                        </p:tgtEl>
                                      </p:cBhvr>
                                    </p:animEffect>
                                  </p:childTnLst>
                                </p:cTn>
                              </p:par>
                            </p:childTnLst>
                          </p:cTn>
                        </p:par>
                        <p:par>
                          <p:cTn id="114" fill="hold">
                            <p:stCondLst>
                              <p:cond delay="2000"/>
                            </p:stCondLst>
                            <p:childTnLst>
                              <p:par>
                                <p:cTn id="115" presetID="12" presetClass="entr" presetSubtype="8" fill="hold" grpId="0" nodeType="afterEffect">
                                  <p:stCondLst>
                                    <p:cond delay="0"/>
                                  </p:stCondLst>
                                  <p:childTnLst>
                                    <p:set>
                                      <p:cBhvr>
                                        <p:cTn id="116" dur="1" fill="hold">
                                          <p:stCondLst>
                                            <p:cond delay="0"/>
                                          </p:stCondLst>
                                        </p:cTn>
                                        <p:tgtEl>
                                          <p:spTgt spid="99"/>
                                        </p:tgtEl>
                                        <p:attrNameLst>
                                          <p:attrName>style.visibility</p:attrName>
                                        </p:attrNameLst>
                                      </p:cBhvr>
                                      <p:to>
                                        <p:strVal val="visible"/>
                                      </p:to>
                                    </p:set>
                                    <p:animEffect transition="in" filter="slide(fromLeft)">
                                      <p:cBhvr>
                                        <p:cTn id="117" dur="500"/>
                                        <p:tgtEl>
                                          <p:spTgt spid="99"/>
                                        </p:tgtEl>
                                      </p:cBhvr>
                                    </p:animEffect>
                                  </p:childTnLst>
                                </p:cTn>
                              </p:par>
                              <p:par>
                                <p:cTn id="118" presetID="12" presetClass="entr" presetSubtype="8" fill="hold" nodeType="withEffect">
                                  <p:stCondLst>
                                    <p:cond delay="0"/>
                                  </p:stCondLst>
                                  <p:childTnLst>
                                    <p:set>
                                      <p:cBhvr>
                                        <p:cTn id="119" dur="1" fill="hold">
                                          <p:stCondLst>
                                            <p:cond delay="0"/>
                                          </p:stCondLst>
                                        </p:cTn>
                                        <p:tgtEl>
                                          <p:spTgt spid="100"/>
                                        </p:tgtEl>
                                        <p:attrNameLst>
                                          <p:attrName>style.visibility</p:attrName>
                                        </p:attrNameLst>
                                      </p:cBhvr>
                                      <p:to>
                                        <p:strVal val="visible"/>
                                      </p:to>
                                    </p:set>
                                    <p:animEffect transition="in" filter="slide(fromLeft)">
                                      <p:cBhvr>
                                        <p:cTn id="120"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8" grpId="0" animBg="1"/>
      <p:bldP spid="18" grpId="1" animBg="1"/>
      <p:bldP spid="45" grpId="0" animBg="1"/>
      <p:bldP spid="45" grpId="1" animBg="1"/>
      <p:bldP spid="46" grpId="0" animBg="1"/>
      <p:bldP spid="46" grpId="1" animBg="1"/>
      <p:bldP spid="80" grpId="0" animBg="1"/>
      <p:bldP spid="81" grpId="0"/>
      <p:bldP spid="89" grpId="0" animBg="1"/>
      <p:bldP spid="99" grpId="0" animBg="1"/>
      <p:bldP spid="111" grpId="0" animBg="1"/>
      <p:bldP spid="112" grpId="0" animBg="1"/>
      <p:bldP spid="113" grpId="0" animBg="1"/>
      <p:bldP spid="114" grpId="0" animBg="1"/>
      <p:bldP spid="115" grpId="0" animBg="1"/>
      <p:bldP spid="116" grpId="0" animBg="1"/>
      <p:bldP spid="1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6"/>
          <p:cNvSpPr>
            <a:spLocks noChangeArrowheads="1"/>
          </p:cNvSpPr>
          <p:nvPr/>
        </p:nvSpPr>
        <p:spPr bwMode="auto">
          <a:xfrm>
            <a:off x="179512" y="1383159"/>
            <a:ext cx="7858125" cy="461665"/>
          </a:xfrm>
          <a:prstGeom prst="rect">
            <a:avLst/>
          </a:prstGeom>
          <a:noFill/>
          <a:ln w="9525">
            <a:noFill/>
            <a:miter lim="800000"/>
            <a:headEnd/>
            <a:tailEnd/>
          </a:ln>
        </p:spPr>
        <p:txBody>
          <a:bodyPr>
            <a:spAutoFit/>
          </a:bodyPr>
          <a:lstStyle/>
          <a:p>
            <a:pPr>
              <a:buClr>
                <a:schemeClr val="accent2">
                  <a:lumMod val="50000"/>
                </a:schemeClr>
              </a:buClr>
              <a:buFont typeface="Wingdings" pitchFamily="2" charset="2"/>
              <a:buChar char="u"/>
            </a:pPr>
            <a:r>
              <a:rPr lang="zh-CN" altLang="en-US" sz="2400" dirty="0" smtClean="0">
                <a:latin typeface="微软雅黑" pitchFamily="34" charset="-122"/>
                <a:ea typeface="微软雅黑" pitchFamily="34" charset="-122"/>
              </a:rPr>
              <a:t> 中医药</a:t>
            </a:r>
            <a:r>
              <a:rPr lang="zh-CN" altLang="en-US" sz="2400" dirty="0">
                <a:latin typeface="微软雅黑" pitchFamily="34" charset="-122"/>
                <a:ea typeface="微软雅黑" pitchFamily="34" charset="-122"/>
              </a:rPr>
              <a:t>知识服务系统</a:t>
            </a:r>
          </a:p>
        </p:txBody>
      </p:sp>
      <p:sp>
        <p:nvSpPr>
          <p:cNvPr id="10" name="TextBox 5"/>
          <p:cNvSpPr txBox="1">
            <a:spLocks noChangeArrowheads="1"/>
          </p:cNvSpPr>
          <p:nvPr/>
        </p:nvSpPr>
        <p:spPr bwMode="auto">
          <a:xfrm>
            <a:off x="251520" y="1916832"/>
            <a:ext cx="4032448" cy="3477875"/>
          </a:xfrm>
          <a:prstGeom prst="rect">
            <a:avLst/>
          </a:prstGeom>
          <a:noFill/>
          <a:ln w="9525">
            <a:noFill/>
            <a:miter lim="800000"/>
            <a:headEnd/>
            <a:tailEnd/>
          </a:ln>
        </p:spPr>
        <p:txBody>
          <a:bodyPr wrap="square">
            <a:spAutoFit/>
          </a:bodyPr>
          <a:lstStyle/>
          <a:p>
            <a:pPr indent="273050" algn="just">
              <a:spcBef>
                <a:spcPts val="600"/>
              </a:spcBef>
              <a:spcAft>
                <a:spcPts val="600"/>
              </a:spcAft>
              <a:buClr>
                <a:schemeClr val="accent2">
                  <a:lumMod val="50000"/>
                </a:schemeClr>
              </a:buClr>
              <a:buFont typeface="Wingdings" pitchFamily="2" charset="2"/>
              <a:buChar char="n"/>
            </a:pPr>
            <a:r>
              <a:rPr lang="zh-CN" altLang="en-US" sz="2000" dirty="0">
                <a:latin typeface="+mj-ea"/>
                <a:ea typeface="+mj-ea"/>
                <a:cs typeface="Times New Roman" pitchFamily="18" charset="0"/>
              </a:rPr>
              <a:t>已</a:t>
            </a:r>
            <a:r>
              <a:rPr lang="zh-CN" altLang="en-US" sz="2000" dirty="0" smtClean="0">
                <a:latin typeface="+mj-ea"/>
                <a:ea typeface="+mj-ea"/>
                <a:cs typeface="Times New Roman" pitchFamily="18" charset="0"/>
              </a:rPr>
              <a:t>收集</a:t>
            </a:r>
            <a:r>
              <a:rPr lang="en-US" altLang="zh-CN" sz="2000" dirty="0" smtClean="0">
                <a:latin typeface="+mj-ea"/>
                <a:ea typeface="+mj-ea"/>
                <a:cs typeface="Times New Roman" pitchFamily="18" charset="0"/>
              </a:rPr>
              <a:t>2129</a:t>
            </a:r>
            <a:r>
              <a:rPr lang="zh-CN" altLang="en-US" sz="2000" dirty="0">
                <a:latin typeface="+mj-ea"/>
                <a:ea typeface="+mj-ea"/>
                <a:cs typeface="Times New Roman" pitchFamily="18" charset="0"/>
              </a:rPr>
              <a:t>个中医病证</a:t>
            </a:r>
            <a:r>
              <a:rPr lang="zh-CN" altLang="en-US" sz="2000" dirty="0" smtClean="0">
                <a:latin typeface="+mj-ea"/>
                <a:ea typeface="+mj-ea"/>
                <a:cs typeface="Times New Roman" pitchFamily="18" charset="0"/>
              </a:rPr>
              <a:t>、</a:t>
            </a:r>
            <a:r>
              <a:rPr lang="en-US" altLang="zh-CN" sz="2000" dirty="0" smtClean="0">
                <a:latin typeface="+mj-ea"/>
                <a:ea typeface="+mj-ea"/>
                <a:cs typeface="Times New Roman" pitchFamily="18" charset="0"/>
              </a:rPr>
              <a:t>4443</a:t>
            </a:r>
            <a:r>
              <a:rPr lang="zh-CN" altLang="en-US" sz="2000" dirty="0" smtClean="0">
                <a:latin typeface="+mj-ea"/>
                <a:ea typeface="+mj-ea"/>
                <a:cs typeface="Times New Roman" pitchFamily="18" charset="0"/>
              </a:rPr>
              <a:t>条中医方剂、</a:t>
            </a:r>
            <a:r>
              <a:rPr lang="en-US" altLang="zh-CN" sz="2000" dirty="0">
                <a:latin typeface="+mj-ea"/>
                <a:ea typeface="+mj-ea"/>
                <a:cs typeface="Times New Roman" pitchFamily="18" charset="0"/>
              </a:rPr>
              <a:t>12698</a:t>
            </a:r>
            <a:r>
              <a:rPr lang="zh-CN" altLang="en-US" sz="2000" dirty="0">
                <a:latin typeface="+mj-ea"/>
                <a:ea typeface="+mj-ea"/>
                <a:cs typeface="Times New Roman" pitchFamily="18" charset="0"/>
              </a:rPr>
              <a:t>味中药等及</a:t>
            </a:r>
            <a:r>
              <a:rPr lang="zh-CN" altLang="en-US" sz="2000" dirty="0" smtClean="0">
                <a:latin typeface="+mj-ea"/>
                <a:ea typeface="+mj-ea"/>
                <a:cs typeface="Times New Roman" pitchFamily="18" charset="0"/>
              </a:rPr>
              <a:t>部分相关</a:t>
            </a:r>
            <a:r>
              <a:rPr lang="zh-CN" altLang="en-US" sz="2000" dirty="0">
                <a:latin typeface="+mj-ea"/>
                <a:ea typeface="+mj-ea"/>
                <a:cs typeface="Times New Roman" pitchFamily="18" charset="0"/>
              </a:rPr>
              <a:t>图片、</a:t>
            </a:r>
            <a:r>
              <a:rPr lang="zh-CN" altLang="en-US" sz="2000" dirty="0" smtClean="0">
                <a:latin typeface="+mj-ea"/>
                <a:ea typeface="+mj-ea"/>
                <a:cs typeface="Times New Roman" pitchFamily="18" charset="0"/>
              </a:rPr>
              <a:t>视频</a:t>
            </a:r>
            <a:r>
              <a:rPr lang="en-US" altLang="zh-CN" sz="2000" dirty="0" smtClean="0">
                <a:latin typeface="+mj-ea"/>
                <a:ea typeface="+mj-ea"/>
                <a:cs typeface="Times New Roman" pitchFamily="18" charset="0"/>
              </a:rPr>
              <a:t>;</a:t>
            </a:r>
            <a:endParaRPr lang="en-US" altLang="zh-CN" sz="2000" dirty="0">
              <a:latin typeface="+mj-ea"/>
              <a:ea typeface="+mj-ea"/>
              <a:cs typeface="Times New Roman" pitchFamily="18" charset="0"/>
            </a:endParaRPr>
          </a:p>
          <a:p>
            <a:pPr indent="273050" algn="just">
              <a:spcBef>
                <a:spcPts val="600"/>
              </a:spcBef>
              <a:spcAft>
                <a:spcPts val="600"/>
              </a:spcAft>
              <a:buClr>
                <a:schemeClr val="accent2">
                  <a:lumMod val="50000"/>
                </a:schemeClr>
              </a:buClr>
              <a:buFont typeface="Wingdings" pitchFamily="2" charset="2"/>
              <a:buChar char="n"/>
            </a:pPr>
            <a:r>
              <a:rPr lang="zh-CN" altLang="en-US" sz="2000" dirty="0">
                <a:latin typeface="+mj-ea"/>
                <a:ea typeface="+mj-ea"/>
                <a:cs typeface="Times New Roman" pitchFamily="18" charset="0"/>
              </a:rPr>
              <a:t>以药、方、病、症为主线，提供综合文字、图像、古籍、视频和地图等各种资源的信息</a:t>
            </a:r>
            <a:r>
              <a:rPr lang="zh-CN" altLang="en-US" sz="2000" dirty="0" smtClean="0">
                <a:latin typeface="+mj-ea"/>
                <a:ea typeface="+mj-ea"/>
                <a:cs typeface="Times New Roman" pitchFamily="18" charset="0"/>
              </a:rPr>
              <a:t>展示</a:t>
            </a:r>
            <a:r>
              <a:rPr lang="en-US" altLang="zh-CN" sz="2000" dirty="0" smtClean="0">
                <a:latin typeface="+mj-ea"/>
                <a:ea typeface="+mj-ea"/>
                <a:cs typeface="Times New Roman" pitchFamily="18" charset="0"/>
              </a:rPr>
              <a:t>;</a:t>
            </a:r>
            <a:endParaRPr lang="en-US" altLang="zh-CN" sz="2000" dirty="0">
              <a:latin typeface="+mj-ea"/>
              <a:ea typeface="+mj-ea"/>
              <a:cs typeface="Times New Roman" pitchFamily="18" charset="0"/>
            </a:endParaRPr>
          </a:p>
          <a:p>
            <a:pPr indent="273050" algn="just">
              <a:spcBef>
                <a:spcPts val="600"/>
              </a:spcBef>
              <a:spcAft>
                <a:spcPts val="600"/>
              </a:spcAft>
              <a:buClr>
                <a:schemeClr val="accent2">
                  <a:lumMod val="50000"/>
                </a:schemeClr>
              </a:buClr>
              <a:buFont typeface="Wingdings" pitchFamily="2" charset="2"/>
              <a:buChar char="n"/>
            </a:pPr>
            <a:r>
              <a:rPr lang="zh-CN" altLang="en-US" sz="2000" dirty="0" smtClean="0">
                <a:latin typeface="+mj-ea"/>
                <a:ea typeface="+mj-ea"/>
                <a:cs typeface="Times New Roman" pitchFamily="18" charset="0"/>
              </a:rPr>
              <a:t>提供</a:t>
            </a:r>
            <a:r>
              <a:rPr lang="zh-CN" altLang="en-US" sz="2000" dirty="0">
                <a:latin typeface="+mj-ea"/>
                <a:ea typeface="+mj-ea"/>
                <a:cs typeface="Times New Roman" pitchFamily="18" charset="0"/>
              </a:rPr>
              <a:t>方剂组成分析及对比</a:t>
            </a:r>
            <a:endParaRPr lang="en-US" altLang="zh-CN" sz="2000" dirty="0">
              <a:latin typeface="+mj-ea"/>
              <a:ea typeface="+mj-ea"/>
              <a:cs typeface="Times New Roman" pitchFamily="18" charset="0"/>
            </a:endParaRPr>
          </a:p>
          <a:p>
            <a:pPr indent="273050" algn="just">
              <a:spcBef>
                <a:spcPts val="600"/>
              </a:spcBef>
              <a:spcAft>
                <a:spcPts val="600"/>
              </a:spcAft>
              <a:buClr>
                <a:schemeClr val="accent2">
                  <a:lumMod val="50000"/>
                </a:schemeClr>
              </a:buClr>
              <a:buFont typeface="Wingdings" pitchFamily="2" charset="2"/>
              <a:buChar char="n"/>
            </a:pPr>
            <a:r>
              <a:rPr lang="zh-CN" altLang="en-US" sz="2000" dirty="0">
                <a:latin typeface="+mj-ea"/>
                <a:ea typeface="+mj-ea"/>
                <a:cs typeface="Times New Roman" pitchFamily="18" charset="0"/>
              </a:rPr>
              <a:t>提供相关查询和语义查询</a:t>
            </a:r>
            <a:endParaRPr lang="en-US" altLang="zh-CN" sz="2000" dirty="0">
              <a:latin typeface="+mj-ea"/>
              <a:ea typeface="+mj-ea"/>
              <a:cs typeface="Times New Roman" pitchFamily="18" charset="0"/>
            </a:endParaRPr>
          </a:p>
          <a:p>
            <a:pPr indent="273050" algn="just">
              <a:spcBef>
                <a:spcPts val="600"/>
              </a:spcBef>
              <a:spcAft>
                <a:spcPts val="600"/>
              </a:spcAft>
              <a:buClr>
                <a:schemeClr val="accent2">
                  <a:lumMod val="50000"/>
                </a:schemeClr>
              </a:buClr>
              <a:buFont typeface="Wingdings" pitchFamily="2" charset="2"/>
              <a:buChar char="n"/>
            </a:pPr>
            <a:r>
              <a:rPr lang="zh-CN" altLang="en-US" sz="2000" dirty="0">
                <a:latin typeface="+mj-ea"/>
                <a:ea typeface="+mj-ea"/>
                <a:cs typeface="Times New Roman" pitchFamily="18" charset="0"/>
              </a:rPr>
              <a:t>提供个性化推荐</a:t>
            </a:r>
            <a:endParaRPr lang="en-US" altLang="zh-CN" sz="2000" dirty="0">
              <a:latin typeface="+mj-ea"/>
              <a:ea typeface="+mj-ea"/>
              <a:cs typeface="Times New Roman" pitchFamily="18" charset="0"/>
            </a:endParaRPr>
          </a:p>
        </p:txBody>
      </p:sp>
      <p:pic>
        <p:nvPicPr>
          <p:cNvPr id="11" name="Picture 12" descr="图片1"/>
          <p:cNvPicPr>
            <a:picLocks noChangeAspect="1" noChangeArrowheads="1"/>
          </p:cNvPicPr>
          <p:nvPr/>
        </p:nvPicPr>
        <p:blipFill>
          <a:blip r:embed="rId2" cstate="print"/>
          <a:srcRect/>
          <a:stretch>
            <a:fillRect/>
          </a:stretch>
        </p:blipFill>
        <p:spPr bwMode="auto">
          <a:xfrm>
            <a:off x="4716016" y="1268760"/>
            <a:ext cx="4032250" cy="2808660"/>
          </a:xfrm>
          <a:prstGeom prst="rect">
            <a:avLst/>
          </a:prstGeom>
          <a:noFill/>
          <a:ln w="9525">
            <a:noFill/>
            <a:miter lim="800000"/>
            <a:headEnd/>
            <a:tailEnd/>
          </a:ln>
          <a:effectLst>
            <a:reflection blurRad="6350" stA="52000" endA="300" endPos="35000" dir="5400000" sy="-100000" algn="bl" rotWithShape="0"/>
          </a:effectLst>
        </p:spPr>
      </p:pic>
      <p:pic>
        <p:nvPicPr>
          <p:cNvPr id="12" name="Picture 13"/>
          <p:cNvPicPr>
            <a:picLocks noChangeAspect="1" noChangeArrowheads="1"/>
          </p:cNvPicPr>
          <p:nvPr/>
        </p:nvPicPr>
        <p:blipFill>
          <a:blip r:embed="rId3" cstate="print"/>
          <a:srcRect/>
          <a:stretch>
            <a:fillRect/>
          </a:stretch>
        </p:blipFill>
        <p:spPr bwMode="auto">
          <a:xfrm>
            <a:off x="4326062" y="2844825"/>
            <a:ext cx="3342282" cy="2168351"/>
          </a:xfrm>
          <a:prstGeom prst="rect">
            <a:avLst/>
          </a:prstGeom>
          <a:noFill/>
          <a:ln w="9525">
            <a:noFill/>
            <a:miter lim="800000"/>
            <a:headEnd/>
            <a:tailEnd/>
          </a:ln>
        </p:spPr>
      </p:pic>
      <p:pic>
        <p:nvPicPr>
          <p:cNvPr id="15" name="Picture 16"/>
          <p:cNvPicPr>
            <a:picLocks noChangeAspect="1" noChangeArrowheads="1"/>
          </p:cNvPicPr>
          <p:nvPr/>
        </p:nvPicPr>
        <p:blipFill>
          <a:blip r:embed="rId4" cstate="print"/>
          <a:srcRect/>
          <a:stretch>
            <a:fillRect/>
          </a:stretch>
        </p:blipFill>
        <p:spPr bwMode="auto">
          <a:xfrm>
            <a:off x="3605014" y="4414862"/>
            <a:ext cx="2767186" cy="1966466"/>
          </a:xfrm>
          <a:prstGeom prst="rect">
            <a:avLst/>
          </a:prstGeom>
          <a:noFill/>
          <a:ln w="9525">
            <a:noFill/>
            <a:miter lim="800000"/>
            <a:headEnd/>
            <a:tailEnd/>
          </a:ln>
          <a:effectLst>
            <a:outerShdw blurRad="50800" dist="127000" dir="5400000" sx="146000" sy="146000" algn="ctr" rotWithShape="0">
              <a:srgbClr val="000000">
                <a:alpha val="0"/>
              </a:srgbClr>
            </a:outerShdw>
            <a:reflection blurRad="6350" stA="52000" endA="300" endPos="35000" dir="5400000" sy="-100000" algn="bl" rotWithShape="0"/>
          </a:effectLst>
        </p:spPr>
      </p:pic>
      <p:sp>
        <p:nvSpPr>
          <p:cNvPr id="17" name="标题 1"/>
          <p:cNvSpPr>
            <a:spLocks noGrp="1"/>
          </p:cNvSpPr>
          <p:nvPr>
            <p:ph type="title"/>
          </p:nvPr>
        </p:nvSpPr>
        <p:spPr>
          <a:xfrm>
            <a:off x="323528" y="188640"/>
            <a:ext cx="8229600" cy="796950"/>
          </a:xfrm>
        </p:spPr>
        <p:txBody>
          <a:bodyPr>
            <a:normAutofit/>
          </a:bodyPr>
          <a:lstStyle/>
          <a:p>
            <a:pPr lvl="1"/>
            <a:r>
              <a:rPr lang="zh-CN" altLang="en-US" sz="3600" b="1" dirty="0" smtClean="0">
                <a:latin typeface="微软雅黑" pitchFamily="34" charset="-122"/>
                <a:ea typeface="微软雅黑" pitchFamily="34" charset="-122"/>
              </a:rPr>
              <a:t>知识服务：</a:t>
            </a:r>
            <a:r>
              <a:rPr lang="zh-CN" altLang="en-US" sz="2800" b="1" dirty="0" smtClean="0">
                <a:latin typeface="微软雅黑" pitchFamily="34" charset="-122"/>
                <a:ea typeface="微软雅黑" pitchFamily="34" charset="-122"/>
              </a:rPr>
              <a:t>跨媒体综合信息服务</a:t>
            </a:r>
            <a:endParaRPr lang="zh-CN" altLang="en-US" sz="2800" b="1" dirty="0">
              <a:latin typeface="微软雅黑" pitchFamily="34" charset="-122"/>
              <a:ea typeface="微软雅黑" pitchFamily="34" charset="-122"/>
            </a:endParaRPr>
          </a:p>
        </p:txBody>
      </p:sp>
      <p:pic>
        <p:nvPicPr>
          <p:cNvPr id="16" name="Picture 2"/>
          <p:cNvPicPr>
            <a:picLocks noChangeAspect="1" noChangeArrowheads="1"/>
          </p:cNvPicPr>
          <p:nvPr/>
        </p:nvPicPr>
        <p:blipFill>
          <a:blip r:embed="rId5" cstate="print"/>
          <a:srcRect/>
          <a:stretch>
            <a:fillRect/>
          </a:stretch>
        </p:blipFill>
        <p:spPr bwMode="auto">
          <a:xfrm>
            <a:off x="6588224" y="4437112"/>
            <a:ext cx="2376264" cy="217648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6"/>
          <p:cNvSpPr>
            <a:spLocks noChangeArrowheads="1"/>
          </p:cNvSpPr>
          <p:nvPr/>
        </p:nvSpPr>
        <p:spPr bwMode="auto">
          <a:xfrm>
            <a:off x="179512" y="1268760"/>
            <a:ext cx="7858125" cy="461665"/>
          </a:xfrm>
          <a:prstGeom prst="rect">
            <a:avLst/>
          </a:prstGeom>
          <a:noFill/>
          <a:ln w="9525">
            <a:noFill/>
            <a:miter lim="800000"/>
            <a:headEnd/>
            <a:tailEnd/>
          </a:ln>
        </p:spPr>
        <p:txBody>
          <a:bodyPr>
            <a:spAutoFit/>
          </a:bodyPr>
          <a:lstStyle/>
          <a:p>
            <a:pPr>
              <a:buClr>
                <a:schemeClr val="accent2">
                  <a:lumMod val="50000"/>
                </a:schemeClr>
              </a:buClr>
              <a:buFont typeface="Wingdings" pitchFamily="2" charset="2"/>
              <a:buChar char="u"/>
            </a:pPr>
            <a:r>
              <a:rPr lang="zh-CN" altLang="en-US" sz="2400" dirty="0" smtClean="0">
                <a:latin typeface="微软雅黑" pitchFamily="34" charset="-122"/>
                <a:ea typeface="微软雅黑" pitchFamily="34" charset="-122"/>
              </a:rPr>
              <a:t> 中国</a:t>
            </a:r>
            <a:r>
              <a:rPr lang="zh-CN" altLang="en-US" sz="2400" dirty="0">
                <a:latin typeface="微软雅黑" pitchFamily="34" charset="-122"/>
                <a:ea typeface="微软雅黑" pitchFamily="34" charset="-122"/>
              </a:rPr>
              <a:t>文学编年史知识服务系统</a:t>
            </a:r>
          </a:p>
        </p:txBody>
      </p:sp>
      <p:sp>
        <p:nvSpPr>
          <p:cNvPr id="10" name="标题 1"/>
          <p:cNvSpPr>
            <a:spLocks noGrp="1"/>
          </p:cNvSpPr>
          <p:nvPr>
            <p:ph type="title"/>
          </p:nvPr>
        </p:nvSpPr>
        <p:spPr>
          <a:xfrm>
            <a:off x="323528" y="188640"/>
            <a:ext cx="8229600" cy="796950"/>
          </a:xfrm>
        </p:spPr>
        <p:txBody>
          <a:bodyPr>
            <a:normAutofit/>
          </a:bodyPr>
          <a:lstStyle/>
          <a:p>
            <a:pPr lvl="1"/>
            <a:r>
              <a:rPr lang="zh-CN" altLang="en-US" sz="3600" b="1" dirty="0" smtClean="0">
                <a:latin typeface="微软雅黑" pitchFamily="34" charset="-122"/>
                <a:ea typeface="微软雅黑" pitchFamily="34" charset="-122"/>
              </a:rPr>
              <a:t>知识服务：</a:t>
            </a:r>
            <a:r>
              <a:rPr lang="zh-CN" altLang="en-US" sz="2800" b="1" dirty="0" smtClean="0">
                <a:latin typeface="微软雅黑" pitchFamily="34" charset="-122"/>
                <a:ea typeface="微软雅黑" pitchFamily="34" charset="-122"/>
              </a:rPr>
              <a:t>跨媒体综合信息服务</a:t>
            </a:r>
            <a:endParaRPr lang="zh-CN" altLang="en-US" sz="2800" b="1" dirty="0">
              <a:latin typeface="微软雅黑" pitchFamily="34" charset="-122"/>
              <a:ea typeface="微软雅黑" pitchFamily="34" charset="-122"/>
            </a:endParaRPr>
          </a:p>
        </p:txBody>
      </p:sp>
      <p:sp>
        <p:nvSpPr>
          <p:cNvPr id="9" name="圆角矩形 8"/>
          <p:cNvSpPr/>
          <p:nvPr/>
        </p:nvSpPr>
        <p:spPr bwMode="auto">
          <a:xfrm>
            <a:off x="583684" y="4149080"/>
            <a:ext cx="4248472" cy="2520280"/>
          </a:xfrm>
          <a:prstGeom prst="roundRect">
            <a:avLst>
              <a:gd name="adj" fmla="val 4523"/>
            </a:avLst>
          </a:prstGeom>
          <a:solidFill>
            <a:schemeClr val="bg1">
              <a:alpha val="89000"/>
            </a:schemeClr>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dirty="0" smtClean="0">
              <a:ln>
                <a:solidFill>
                  <a:schemeClr val="bg1">
                    <a:lumMod val="75000"/>
                  </a:schemeClr>
                </a:solidFill>
              </a:ln>
              <a:solidFill>
                <a:schemeClr val="bg2"/>
              </a:solidFill>
              <a:latin typeface="Verdana" pitchFamily="34" charset="0"/>
              <a:ea typeface="宋体" pitchFamily="2" charset="-122"/>
            </a:endParaRPr>
          </a:p>
        </p:txBody>
      </p:sp>
      <p:grpSp>
        <p:nvGrpSpPr>
          <p:cNvPr id="11" name="组合 106"/>
          <p:cNvGrpSpPr/>
          <p:nvPr/>
        </p:nvGrpSpPr>
        <p:grpSpPr>
          <a:xfrm>
            <a:off x="902528" y="4293096"/>
            <a:ext cx="3730509" cy="2369237"/>
            <a:chOff x="-109674" y="1988840"/>
            <a:chExt cx="8684764" cy="4339647"/>
          </a:xfrm>
        </p:grpSpPr>
        <p:pic>
          <p:nvPicPr>
            <p:cNvPr id="12" name="Picture 3"/>
            <p:cNvPicPr>
              <a:picLocks noChangeAspect="1" noChangeArrowheads="1"/>
            </p:cNvPicPr>
            <p:nvPr/>
          </p:nvPicPr>
          <p:blipFill>
            <a:blip r:embed="rId2" cstate="print"/>
            <a:srcRect/>
            <a:stretch>
              <a:fillRect/>
            </a:stretch>
          </p:blipFill>
          <p:spPr bwMode="auto">
            <a:xfrm>
              <a:off x="5212182" y="3318971"/>
              <a:ext cx="3362906" cy="1446696"/>
            </a:xfrm>
            <a:prstGeom prst="rect">
              <a:avLst/>
            </a:prstGeom>
            <a:noFill/>
            <a:ln w="9525">
              <a:noFill/>
              <a:miter lim="800000"/>
              <a:headEnd/>
              <a:tailEnd/>
            </a:ln>
          </p:spPr>
        </p:pic>
        <p:pic>
          <p:nvPicPr>
            <p:cNvPr id="13" name="图片 12"/>
            <p:cNvPicPr/>
            <p:nvPr/>
          </p:nvPicPr>
          <p:blipFill>
            <a:blip r:embed="rId3" cstate="print"/>
            <a:srcRect/>
            <a:stretch>
              <a:fillRect/>
            </a:stretch>
          </p:blipFill>
          <p:spPr bwMode="auto">
            <a:xfrm>
              <a:off x="899592" y="1988840"/>
              <a:ext cx="2736304" cy="2160240"/>
            </a:xfrm>
            <a:prstGeom prst="rect">
              <a:avLst/>
            </a:prstGeom>
            <a:noFill/>
            <a:ln w="9525">
              <a:noFill/>
              <a:miter lim="800000"/>
              <a:headEnd/>
              <a:tailEnd/>
            </a:ln>
          </p:spPr>
        </p:pic>
        <p:sp>
          <p:nvSpPr>
            <p:cNvPr id="14" name="TextBox 13"/>
            <p:cNvSpPr txBox="1"/>
            <p:nvPr/>
          </p:nvSpPr>
          <p:spPr>
            <a:xfrm>
              <a:off x="721803" y="3188121"/>
              <a:ext cx="1768933" cy="465089"/>
            </a:xfrm>
            <a:prstGeom prst="rect">
              <a:avLst/>
            </a:prstGeom>
            <a:noFill/>
          </p:spPr>
          <p:txBody>
            <a:bodyPr wrap="square" rtlCol="0">
              <a:spAutoFit/>
            </a:bodyPr>
            <a:lstStyle/>
            <a:p>
              <a:pPr algn="ctr"/>
              <a:r>
                <a:rPr lang="en-US" altLang="zh-CN" sz="1050" dirty="0" smtClean="0">
                  <a:latin typeface="微软雅黑" pitchFamily="34" charset="-122"/>
                  <a:ea typeface="微软雅黑" pitchFamily="34" charset="-122"/>
                </a:rPr>
                <a:t>GIS</a:t>
              </a:r>
              <a:r>
                <a:rPr lang="zh-CN" altLang="en-US" sz="1050" dirty="0" smtClean="0">
                  <a:latin typeface="微软雅黑" pitchFamily="34" charset="-122"/>
                  <a:ea typeface="微软雅黑" pitchFamily="34" charset="-122"/>
                </a:rPr>
                <a:t>数据</a:t>
              </a:r>
            </a:p>
          </p:txBody>
        </p:sp>
        <p:pic>
          <p:nvPicPr>
            <p:cNvPr id="15" name="图片 156" descr="历史地图集.bmp"/>
            <p:cNvPicPr>
              <a:picLocks noChangeAspect="1"/>
            </p:cNvPicPr>
            <p:nvPr/>
          </p:nvPicPr>
          <p:blipFill>
            <a:blip r:embed="rId4" cstate="print"/>
            <a:srcRect/>
            <a:stretch>
              <a:fillRect/>
            </a:stretch>
          </p:blipFill>
          <p:spPr bwMode="auto">
            <a:xfrm>
              <a:off x="389182" y="4365103"/>
              <a:ext cx="1008112" cy="1305742"/>
            </a:xfrm>
            <a:prstGeom prst="rect">
              <a:avLst/>
            </a:prstGeom>
            <a:noFill/>
            <a:ln w="9525">
              <a:noFill/>
              <a:miter lim="800000"/>
              <a:headEnd/>
              <a:tailEnd/>
            </a:ln>
          </p:spPr>
        </p:pic>
        <p:sp>
          <p:nvSpPr>
            <p:cNvPr id="22" name="TextBox 21"/>
            <p:cNvSpPr txBox="1"/>
            <p:nvPr/>
          </p:nvSpPr>
          <p:spPr>
            <a:xfrm>
              <a:off x="-109674" y="5805265"/>
              <a:ext cx="2449233" cy="465089"/>
            </a:xfrm>
            <a:prstGeom prst="rect">
              <a:avLst/>
            </a:prstGeom>
            <a:noFill/>
          </p:spPr>
          <p:txBody>
            <a:bodyPr wrap="square" rtlCol="0">
              <a:spAutoFit/>
            </a:bodyPr>
            <a:lstStyle/>
            <a:p>
              <a:r>
                <a:rPr lang="zh-CN" altLang="en-US" sz="1050" dirty="0" smtClean="0">
                  <a:latin typeface="微软雅黑" pitchFamily="34" charset="-122"/>
                  <a:ea typeface="微软雅黑" pitchFamily="34" charset="-122"/>
                </a:rPr>
                <a:t>地理书籍</a:t>
              </a:r>
              <a:endParaRPr lang="zh-CN" altLang="en-US" sz="1050" dirty="0">
                <a:latin typeface="微软雅黑" pitchFamily="34" charset="-122"/>
                <a:ea typeface="微软雅黑" pitchFamily="34" charset="-122"/>
              </a:endParaRPr>
            </a:p>
          </p:txBody>
        </p:sp>
        <p:sp>
          <p:nvSpPr>
            <p:cNvPr id="23" name="加号 22"/>
            <p:cNvSpPr/>
            <p:nvPr/>
          </p:nvSpPr>
          <p:spPr bwMode="auto">
            <a:xfrm>
              <a:off x="1475656" y="3717032"/>
              <a:ext cx="648072" cy="648072"/>
            </a:xfrm>
            <a:prstGeom prst="mathPlus">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defTabSz="914400" eaLnBrk="1" latinLnBrk="0" hangingPunct="1">
                <a:lnSpc>
                  <a:spcPct val="100000"/>
                </a:lnSpc>
                <a:buClrTx/>
                <a:buSzTx/>
                <a:buFontTx/>
                <a:buNone/>
                <a:tabLst/>
              </a:pPr>
              <a:endParaRPr lang="zh-CN" altLang="en-US" sz="1200" smtClean="0">
                <a:solidFill>
                  <a:schemeClr val="dk1"/>
                </a:solidFill>
                <a:latin typeface="+mn-lt"/>
                <a:ea typeface="宋体" pitchFamily="2" charset="-122"/>
              </a:endParaRPr>
            </a:p>
          </p:txBody>
        </p:sp>
        <p:sp>
          <p:nvSpPr>
            <p:cNvPr id="24" name="右箭头 23"/>
            <p:cNvSpPr/>
            <p:nvPr/>
          </p:nvSpPr>
          <p:spPr bwMode="auto">
            <a:xfrm>
              <a:off x="3707904" y="3580669"/>
              <a:ext cx="1337967" cy="496401"/>
            </a:xfrm>
            <a:prstGeom prst="rightArrow">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t" anchorCtr="0" compatLnSpc="1">
              <a:prstTxWarp prst="textNoShape">
                <a:avLst/>
              </a:prstTxWarp>
            </a:bodyPr>
            <a:lstStyle/>
            <a:p>
              <a:endParaRPr lang="zh-CN" altLang="en-US" sz="1200" smtClean="0">
                <a:solidFill>
                  <a:schemeClr val="dk1"/>
                </a:solidFill>
                <a:latin typeface="+mn-lt"/>
                <a:ea typeface="宋体" pitchFamily="2" charset="-122"/>
              </a:endParaRPr>
            </a:p>
          </p:txBody>
        </p:sp>
        <p:sp>
          <p:nvSpPr>
            <p:cNvPr id="25" name="圆角右箭头 24"/>
            <p:cNvSpPr/>
            <p:nvPr/>
          </p:nvSpPr>
          <p:spPr bwMode="auto">
            <a:xfrm rot="5400000">
              <a:off x="3526784" y="2259002"/>
              <a:ext cx="648072" cy="936104"/>
            </a:xfrm>
            <a:prstGeom prst="bentArrow">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t" anchorCtr="0" compatLnSpc="1">
              <a:prstTxWarp prst="textNoShape">
                <a:avLst/>
              </a:prstTxWarp>
            </a:bodyPr>
            <a:lstStyle/>
            <a:p>
              <a:endParaRPr lang="zh-CN" altLang="en-US" sz="1200" smtClean="0">
                <a:solidFill>
                  <a:schemeClr val="dk1"/>
                </a:solidFill>
                <a:latin typeface="+mn-lt"/>
                <a:ea typeface="宋体" pitchFamily="2" charset="-122"/>
              </a:endParaRPr>
            </a:p>
          </p:txBody>
        </p:sp>
        <p:sp>
          <p:nvSpPr>
            <p:cNvPr id="26" name="圆角右箭头 25"/>
            <p:cNvSpPr/>
            <p:nvPr/>
          </p:nvSpPr>
          <p:spPr bwMode="auto">
            <a:xfrm rot="16200000" flipV="1">
              <a:off x="3526784" y="4221759"/>
              <a:ext cx="648072" cy="936104"/>
            </a:xfrm>
            <a:prstGeom prst="bentArrow">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defTabSz="914400" eaLnBrk="1" latinLnBrk="0" hangingPunct="1">
                <a:lnSpc>
                  <a:spcPct val="100000"/>
                </a:lnSpc>
                <a:buClrTx/>
                <a:buSzTx/>
                <a:buFontTx/>
                <a:buNone/>
                <a:tabLst/>
              </a:pPr>
              <a:endParaRPr lang="zh-CN" altLang="en-US" sz="1200" smtClean="0">
                <a:solidFill>
                  <a:schemeClr val="dk1"/>
                </a:solidFill>
                <a:latin typeface="+mn-lt"/>
                <a:ea typeface="宋体" pitchFamily="2" charset="-122"/>
              </a:endParaRPr>
            </a:p>
          </p:txBody>
        </p:sp>
        <p:pic>
          <p:nvPicPr>
            <p:cNvPr id="27" name="Picture 2"/>
            <p:cNvPicPr>
              <a:picLocks noChangeAspect="1" noChangeArrowheads="1"/>
            </p:cNvPicPr>
            <p:nvPr/>
          </p:nvPicPr>
          <p:blipFill>
            <a:blip r:embed="rId5" cstate="print"/>
            <a:srcRect/>
            <a:stretch>
              <a:fillRect/>
            </a:stretch>
          </p:blipFill>
          <p:spPr bwMode="auto">
            <a:xfrm>
              <a:off x="1885975" y="4365774"/>
              <a:ext cx="1596787" cy="1271063"/>
            </a:xfrm>
            <a:prstGeom prst="rect">
              <a:avLst/>
            </a:prstGeom>
            <a:noFill/>
            <a:ln w="9525">
              <a:noFill/>
              <a:miter lim="800000"/>
              <a:headEnd/>
              <a:tailEnd/>
            </a:ln>
          </p:spPr>
        </p:pic>
        <p:sp>
          <p:nvSpPr>
            <p:cNvPr id="28" name="TextBox 27"/>
            <p:cNvSpPr txBox="1"/>
            <p:nvPr/>
          </p:nvSpPr>
          <p:spPr>
            <a:xfrm>
              <a:off x="1387044" y="5863398"/>
              <a:ext cx="2634898" cy="465089"/>
            </a:xfrm>
            <a:prstGeom prst="rect">
              <a:avLst/>
            </a:prstGeom>
            <a:noFill/>
          </p:spPr>
          <p:txBody>
            <a:bodyPr wrap="square" rtlCol="0">
              <a:spAutoFit/>
            </a:bodyPr>
            <a:lstStyle/>
            <a:p>
              <a:r>
                <a:rPr lang="zh-CN" altLang="en-US" sz="1050" dirty="0" smtClean="0">
                  <a:latin typeface="微软雅黑" pitchFamily="34" charset="-122"/>
                  <a:ea typeface="微软雅黑" pitchFamily="34" charset="-122"/>
                </a:rPr>
                <a:t>地理信息数据库</a:t>
              </a:r>
              <a:endParaRPr lang="zh-CN" altLang="en-US" sz="1050" dirty="0">
                <a:latin typeface="微软雅黑" pitchFamily="34" charset="-122"/>
                <a:ea typeface="微软雅黑" pitchFamily="34" charset="-122"/>
              </a:endParaRPr>
            </a:p>
          </p:txBody>
        </p:sp>
        <p:sp>
          <p:nvSpPr>
            <p:cNvPr id="29" name="TextBox 28"/>
            <p:cNvSpPr txBox="1"/>
            <p:nvPr/>
          </p:nvSpPr>
          <p:spPr>
            <a:xfrm>
              <a:off x="5434153" y="4758326"/>
              <a:ext cx="2438994" cy="465089"/>
            </a:xfrm>
            <a:prstGeom prst="rect">
              <a:avLst/>
            </a:prstGeom>
            <a:noFill/>
          </p:spPr>
          <p:txBody>
            <a:bodyPr wrap="square" rtlCol="0">
              <a:spAutoFit/>
            </a:bodyPr>
            <a:lstStyle/>
            <a:p>
              <a:r>
                <a:rPr lang="zh-CN" altLang="en-US" sz="1050" dirty="0" smtClean="0">
                  <a:latin typeface="微软雅黑" pitchFamily="34" charset="-122"/>
                  <a:ea typeface="微软雅黑" pitchFamily="34" charset="-122"/>
                </a:rPr>
                <a:t>地名演变图</a:t>
              </a:r>
              <a:endParaRPr lang="zh-CN" altLang="en-US" sz="1050" dirty="0">
                <a:latin typeface="微软雅黑" pitchFamily="34" charset="-122"/>
                <a:ea typeface="微软雅黑" pitchFamily="34" charset="-122"/>
              </a:endParaRPr>
            </a:p>
          </p:txBody>
        </p:sp>
        <p:sp>
          <p:nvSpPr>
            <p:cNvPr id="30" name="TextBox 29"/>
            <p:cNvSpPr txBox="1"/>
            <p:nvPr/>
          </p:nvSpPr>
          <p:spPr>
            <a:xfrm>
              <a:off x="5434153" y="2795567"/>
              <a:ext cx="2294977" cy="465089"/>
            </a:xfrm>
            <a:prstGeom prst="rect">
              <a:avLst/>
            </a:prstGeom>
            <a:noFill/>
          </p:spPr>
          <p:txBody>
            <a:bodyPr wrap="square" rtlCol="0">
              <a:spAutoFit/>
            </a:bodyPr>
            <a:lstStyle/>
            <a:p>
              <a:r>
                <a:rPr lang="zh-CN" altLang="en-US" sz="1050" dirty="0" smtClean="0">
                  <a:latin typeface="微软雅黑" pitchFamily="34" charset="-122"/>
                  <a:ea typeface="微软雅黑" pitchFamily="34" charset="-122"/>
                </a:rPr>
                <a:t>人物籍贯图</a:t>
              </a:r>
              <a:endParaRPr lang="zh-CN" altLang="en-US" sz="1050" dirty="0">
                <a:latin typeface="微软雅黑" pitchFamily="34" charset="-122"/>
                <a:ea typeface="微软雅黑" pitchFamily="34" charset="-122"/>
              </a:endParaRPr>
            </a:p>
          </p:txBody>
        </p:sp>
        <p:sp>
          <p:nvSpPr>
            <p:cNvPr id="31" name="TextBox 30"/>
            <p:cNvSpPr txBox="1"/>
            <p:nvPr/>
          </p:nvSpPr>
          <p:spPr>
            <a:xfrm>
              <a:off x="5082571" y="3614658"/>
              <a:ext cx="3492519" cy="465089"/>
            </a:xfrm>
            <a:prstGeom prst="rect">
              <a:avLst/>
            </a:prstGeom>
            <a:noFill/>
          </p:spPr>
          <p:txBody>
            <a:bodyPr wrap="square" rtlCol="0">
              <a:spAutoFit/>
            </a:bodyPr>
            <a:lstStyle/>
            <a:p>
              <a:r>
                <a:rPr lang="en-US" altLang="zh-CN" sz="1050" dirty="0" smtClean="0">
                  <a:latin typeface="微软雅黑" pitchFamily="34" charset="-122"/>
                  <a:ea typeface="微软雅黑" pitchFamily="34" charset="-122"/>
                </a:rPr>
                <a:t>CADAL</a:t>
              </a:r>
              <a:r>
                <a:rPr lang="zh-CN" altLang="en-US" sz="1050" dirty="0" smtClean="0">
                  <a:latin typeface="微软雅黑" pitchFamily="34" charset="-122"/>
                  <a:ea typeface="微软雅黑" pitchFamily="34" charset="-122"/>
                </a:rPr>
                <a:t>地理信息系统</a:t>
              </a:r>
              <a:endParaRPr lang="zh-CN" altLang="en-US" sz="1050" dirty="0">
                <a:latin typeface="微软雅黑" pitchFamily="34" charset="-122"/>
                <a:ea typeface="微软雅黑" pitchFamily="34" charset="-122"/>
              </a:endParaRPr>
            </a:p>
          </p:txBody>
        </p:sp>
        <p:sp>
          <p:nvSpPr>
            <p:cNvPr id="32" name="TextBox 31"/>
            <p:cNvSpPr txBox="1"/>
            <p:nvPr/>
          </p:nvSpPr>
          <p:spPr>
            <a:xfrm>
              <a:off x="5267843" y="2010466"/>
              <a:ext cx="2394405" cy="465089"/>
            </a:xfrm>
            <a:prstGeom prst="rect">
              <a:avLst/>
            </a:prstGeom>
            <a:noFill/>
          </p:spPr>
          <p:txBody>
            <a:bodyPr wrap="square" rtlCol="0">
              <a:spAutoFit/>
            </a:bodyPr>
            <a:lstStyle/>
            <a:p>
              <a:pPr algn="ctr"/>
              <a:r>
                <a:rPr lang="en-US" altLang="zh-CN" sz="1050" dirty="0" smtClean="0">
                  <a:latin typeface="微软雅黑" pitchFamily="34" charset="-122"/>
                  <a:ea typeface="微软雅黑" pitchFamily="34" charset="-122"/>
                </a:rPr>
                <a:t>…</a:t>
              </a:r>
              <a:endParaRPr lang="zh-CN" altLang="en-US" sz="1050" dirty="0">
                <a:latin typeface="微软雅黑" pitchFamily="34" charset="-122"/>
                <a:ea typeface="微软雅黑" pitchFamily="34" charset="-122"/>
              </a:endParaRPr>
            </a:p>
          </p:txBody>
        </p:sp>
        <p:sp>
          <p:nvSpPr>
            <p:cNvPr id="33" name="TextBox 32"/>
            <p:cNvSpPr txBox="1"/>
            <p:nvPr/>
          </p:nvSpPr>
          <p:spPr>
            <a:xfrm>
              <a:off x="4935222" y="5543428"/>
              <a:ext cx="2799034" cy="465089"/>
            </a:xfrm>
            <a:prstGeom prst="rect">
              <a:avLst/>
            </a:prstGeom>
            <a:noFill/>
          </p:spPr>
          <p:txBody>
            <a:bodyPr wrap="square" rtlCol="0">
              <a:spAutoFit/>
            </a:bodyPr>
            <a:lstStyle/>
            <a:p>
              <a:pPr algn="ctr"/>
              <a:r>
                <a:rPr lang="en-US" altLang="zh-CN" sz="1050" dirty="0" smtClean="0">
                  <a:latin typeface="微软雅黑" pitchFamily="34" charset="-122"/>
                  <a:ea typeface="微软雅黑" pitchFamily="34" charset="-122"/>
                </a:rPr>
                <a:t>…</a:t>
              </a:r>
              <a:endParaRPr lang="zh-CN" altLang="en-US" sz="1050" dirty="0">
                <a:latin typeface="微软雅黑" pitchFamily="34" charset="-122"/>
                <a:ea typeface="微软雅黑" pitchFamily="34" charset="-122"/>
              </a:endParaRPr>
            </a:p>
          </p:txBody>
        </p:sp>
        <p:sp>
          <p:nvSpPr>
            <p:cNvPr id="34" name="TextBox 33"/>
            <p:cNvSpPr txBox="1"/>
            <p:nvPr/>
          </p:nvSpPr>
          <p:spPr>
            <a:xfrm>
              <a:off x="5434153" y="2403018"/>
              <a:ext cx="2294977" cy="465089"/>
            </a:xfrm>
            <a:prstGeom prst="rect">
              <a:avLst/>
            </a:prstGeom>
            <a:noFill/>
          </p:spPr>
          <p:txBody>
            <a:bodyPr wrap="square" rtlCol="0">
              <a:spAutoFit/>
            </a:bodyPr>
            <a:lstStyle/>
            <a:p>
              <a:r>
                <a:rPr lang="zh-CN" altLang="en-US" sz="1050" dirty="0" smtClean="0">
                  <a:latin typeface="微软雅黑" pitchFamily="34" charset="-122"/>
                  <a:ea typeface="微软雅黑" pitchFamily="34" charset="-122"/>
                </a:rPr>
                <a:t>人物行踪图</a:t>
              </a:r>
              <a:endParaRPr lang="zh-CN" altLang="en-US" sz="1050" dirty="0">
                <a:latin typeface="微软雅黑" pitchFamily="34" charset="-122"/>
                <a:ea typeface="微软雅黑" pitchFamily="34" charset="-122"/>
              </a:endParaRPr>
            </a:p>
          </p:txBody>
        </p:sp>
        <p:sp>
          <p:nvSpPr>
            <p:cNvPr id="35" name="TextBox 34"/>
            <p:cNvSpPr txBox="1"/>
            <p:nvPr/>
          </p:nvSpPr>
          <p:spPr>
            <a:xfrm>
              <a:off x="5434153" y="5150877"/>
              <a:ext cx="2438994" cy="465089"/>
            </a:xfrm>
            <a:prstGeom prst="rect">
              <a:avLst/>
            </a:prstGeom>
            <a:noFill/>
          </p:spPr>
          <p:txBody>
            <a:bodyPr wrap="square" rtlCol="0">
              <a:spAutoFit/>
            </a:bodyPr>
            <a:lstStyle/>
            <a:p>
              <a:r>
                <a:rPr lang="zh-CN" altLang="en-US" sz="1050" dirty="0" smtClean="0">
                  <a:latin typeface="微软雅黑" pitchFamily="34" charset="-122"/>
                  <a:ea typeface="微软雅黑" pitchFamily="34" charset="-122"/>
                </a:rPr>
                <a:t>作品分布图</a:t>
              </a:r>
              <a:endParaRPr lang="zh-CN" altLang="en-US" sz="1050" dirty="0">
                <a:latin typeface="微软雅黑" pitchFamily="34" charset="-122"/>
                <a:ea typeface="微软雅黑" pitchFamily="34" charset="-122"/>
              </a:endParaRPr>
            </a:p>
          </p:txBody>
        </p:sp>
      </p:grpSp>
      <p:grpSp>
        <p:nvGrpSpPr>
          <p:cNvPr id="36" name="组合 120"/>
          <p:cNvGrpSpPr/>
          <p:nvPr/>
        </p:nvGrpSpPr>
        <p:grpSpPr>
          <a:xfrm>
            <a:off x="7640468" y="4077072"/>
            <a:ext cx="1107996" cy="1285111"/>
            <a:chOff x="400720" y="4143192"/>
            <a:chExt cx="1107996" cy="1285111"/>
          </a:xfrm>
        </p:grpSpPr>
        <p:pic>
          <p:nvPicPr>
            <p:cNvPr id="37" name="图片 36" descr="png-0640.png"/>
            <p:cNvPicPr>
              <a:picLocks noChangeAspect="1"/>
            </p:cNvPicPr>
            <p:nvPr/>
          </p:nvPicPr>
          <p:blipFill>
            <a:blip r:embed="rId6" cstate="print"/>
            <a:stretch>
              <a:fillRect/>
            </a:stretch>
          </p:blipFill>
          <p:spPr>
            <a:xfrm>
              <a:off x="428596" y="4143192"/>
              <a:ext cx="1071570" cy="1071570"/>
            </a:xfrm>
            <a:prstGeom prst="rect">
              <a:avLst/>
            </a:prstGeom>
          </p:spPr>
        </p:pic>
        <p:sp>
          <p:nvSpPr>
            <p:cNvPr id="38" name="TextBox 17"/>
            <p:cNvSpPr txBox="1">
              <a:spLocks noChangeArrowheads="1"/>
            </p:cNvSpPr>
            <p:nvPr/>
          </p:nvSpPr>
          <p:spPr bwMode="auto">
            <a:xfrm>
              <a:off x="400720" y="5151304"/>
              <a:ext cx="1107996" cy="276999"/>
            </a:xfrm>
            <a:prstGeom prst="rect">
              <a:avLst/>
            </a:prstGeom>
            <a:noFill/>
            <a:ln w="9525">
              <a:noFill/>
              <a:miter lim="800000"/>
              <a:headEnd/>
              <a:tailEnd/>
            </a:ln>
          </p:spPr>
          <p:txBody>
            <a:bodyPr wrap="none">
              <a:spAutoFit/>
            </a:bodyPr>
            <a:lstStyle/>
            <a:p>
              <a:r>
                <a:rPr lang="zh-CN" altLang="en-US" sz="1200" b="0" dirty="0" smtClean="0">
                  <a:latin typeface="微软雅黑" pitchFamily="34" charset="-122"/>
                  <a:ea typeface="微软雅黑" pitchFamily="34" charset="-122"/>
                </a:rPr>
                <a:t>文学相关图像</a:t>
              </a:r>
              <a:endParaRPr lang="zh-CN" altLang="en-US" sz="1200" b="0" dirty="0">
                <a:latin typeface="微软雅黑" pitchFamily="34" charset="-122"/>
                <a:ea typeface="微软雅黑" pitchFamily="34" charset="-122"/>
              </a:endParaRPr>
            </a:p>
          </p:txBody>
        </p:sp>
      </p:grpSp>
      <p:grpSp>
        <p:nvGrpSpPr>
          <p:cNvPr id="39" name="组合 121"/>
          <p:cNvGrpSpPr/>
          <p:nvPr/>
        </p:nvGrpSpPr>
        <p:grpSpPr>
          <a:xfrm>
            <a:off x="7784484" y="2780928"/>
            <a:ext cx="1107996" cy="1071570"/>
            <a:chOff x="7543950" y="4286256"/>
            <a:chExt cx="1107996" cy="1071570"/>
          </a:xfrm>
        </p:grpSpPr>
        <p:pic>
          <p:nvPicPr>
            <p:cNvPr id="40" name="图片 39" descr="png-0642.png"/>
            <p:cNvPicPr>
              <a:picLocks noChangeAspect="1"/>
            </p:cNvPicPr>
            <p:nvPr/>
          </p:nvPicPr>
          <p:blipFill>
            <a:blip r:embed="rId7" cstate="print"/>
            <a:stretch>
              <a:fillRect/>
            </a:stretch>
          </p:blipFill>
          <p:spPr>
            <a:xfrm>
              <a:off x="7643834" y="4286256"/>
              <a:ext cx="857256" cy="857256"/>
            </a:xfrm>
            <a:prstGeom prst="rect">
              <a:avLst/>
            </a:prstGeom>
          </p:spPr>
        </p:pic>
        <p:sp>
          <p:nvSpPr>
            <p:cNvPr id="41" name="TextBox 17"/>
            <p:cNvSpPr txBox="1">
              <a:spLocks noChangeArrowheads="1"/>
            </p:cNvSpPr>
            <p:nvPr/>
          </p:nvSpPr>
          <p:spPr bwMode="auto">
            <a:xfrm>
              <a:off x="7543950" y="5080827"/>
              <a:ext cx="1107996" cy="276999"/>
            </a:xfrm>
            <a:prstGeom prst="rect">
              <a:avLst/>
            </a:prstGeom>
            <a:noFill/>
            <a:ln w="9525">
              <a:noFill/>
              <a:miter lim="800000"/>
              <a:headEnd/>
              <a:tailEnd/>
            </a:ln>
          </p:spPr>
          <p:txBody>
            <a:bodyPr wrap="none">
              <a:spAutoFit/>
            </a:bodyPr>
            <a:lstStyle/>
            <a:p>
              <a:r>
                <a:rPr lang="zh-CN" altLang="en-US" sz="1200" b="0" dirty="0" smtClean="0">
                  <a:latin typeface="微软雅黑" pitchFamily="34" charset="-122"/>
                  <a:ea typeface="微软雅黑" pitchFamily="34" charset="-122"/>
                </a:rPr>
                <a:t>文学相关视频</a:t>
              </a:r>
              <a:endParaRPr lang="zh-CN" altLang="en-US" sz="1200" b="0" dirty="0">
                <a:latin typeface="微软雅黑" pitchFamily="34" charset="-122"/>
                <a:ea typeface="微软雅黑" pitchFamily="34" charset="-122"/>
              </a:endParaRPr>
            </a:p>
          </p:txBody>
        </p:sp>
      </p:grpSp>
      <p:grpSp>
        <p:nvGrpSpPr>
          <p:cNvPr id="42" name="组合 41"/>
          <p:cNvGrpSpPr/>
          <p:nvPr/>
        </p:nvGrpSpPr>
        <p:grpSpPr>
          <a:xfrm>
            <a:off x="5624244" y="5445224"/>
            <a:ext cx="1728191" cy="1213103"/>
            <a:chOff x="7092280" y="5301208"/>
            <a:chExt cx="1728191" cy="1213103"/>
          </a:xfrm>
        </p:grpSpPr>
        <p:pic>
          <p:nvPicPr>
            <p:cNvPr id="43" name="Picture 2"/>
            <p:cNvPicPr>
              <a:picLocks noChangeAspect="1" noChangeArrowheads="1"/>
            </p:cNvPicPr>
            <p:nvPr/>
          </p:nvPicPr>
          <p:blipFill>
            <a:blip r:embed="rId8" cstate="print"/>
            <a:srcRect/>
            <a:stretch>
              <a:fillRect/>
            </a:stretch>
          </p:blipFill>
          <p:spPr bwMode="auto">
            <a:xfrm>
              <a:off x="7092280" y="5301208"/>
              <a:ext cx="1728191" cy="945481"/>
            </a:xfrm>
            <a:prstGeom prst="rect">
              <a:avLst/>
            </a:prstGeom>
            <a:noFill/>
            <a:ln w="9525">
              <a:noFill/>
              <a:miter lim="800000"/>
              <a:headEnd/>
              <a:tailEnd/>
            </a:ln>
          </p:spPr>
        </p:pic>
        <p:sp>
          <p:nvSpPr>
            <p:cNvPr id="44" name="TextBox 17"/>
            <p:cNvSpPr txBox="1">
              <a:spLocks noChangeArrowheads="1"/>
            </p:cNvSpPr>
            <p:nvPr/>
          </p:nvSpPr>
          <p:spPr bwMode="auto">
            <a:xfrm>
              <a:off x="7668344" y="6237312"/>
              <a:ext cx="492443" cy="276999"/>
            </a:xfrm>
            <a:prstGeom prst="rect">
              <a:avLst/>
            </a:prstGeom>
            <a:noFill/>
            <a:ln w="9525">
              <a:noFill/>
              <a:miter lim="800000"/>
              <a:headEnd/>
              <a:tailEnd/>
            </a:ln>
          </p:spPr>
          <p:txBody>
            <a:bodyPr wrap="none">
              <a:spAutoFit/>
            </a:bodyPr>
            <a:lstStyle/>
            <a:p>
              <a:r>
                <a:rPr lang="zh-CN" altLang="en-US" sz="1200" b="0" dirty="0" smtClean="0">
                  <a:latin typeface="微软雅黑" pitchFamily="34" charset="-122"/>
                  <a:ea typeface="微软雅黑" pitchFamily="34" charset="-122"/>
                </a:rPr>
                <a:t>地图</a:t>
              </a:r>
              <a:endParaRPr lang="zh-CN" altLang="en-US" sz="1200" b="0" dirty="0">
                <a:latin typeface="微软雅黑" pitchFamily="34" charset="-122"/>
                <a:ea typeface="微软雅黑" pitchFamily="34" charset="-122"/>
              </a:endParaRPr>
            </a:p>
          </p:txBody>
        </p:sp>
      </p:grpSp>
      <p:grpSp>
        <p:nvGrpSpPr>
          <p:cNvPr id="45" name="组合 44"/>
          <p:cNvGrpSpPr/>
          <p:nvPr/>
        </p:nvGrpSpPr>
        <p:grpSpPr>
          <a:xfrm>
            <a:off x="5048180" y="1783849"/>
            <a:ext cx="2020282" cy="1717159"/>
            <a:chOff x="6804248" y="1124744"/>
            <a:chExt cx="2020282" cy="1717159"/>
          </a:xfrm>
        </p:grpSpPr>
        <p:pic>
          <p:nvPicPr>
            <p:cNvPr id="46" name="Picture 3"/>
            <p:cNvPicPr>
              <a:picLocks noChangeAspect="1" noChangeArrowheads="1"/>
            </p:cNvPicPr>
            <p:nvPr/>
          </p:nvPicPr>
          <p:blipFill>
            <a:blip r:embed="rId9" cstate="print"/>
            <a:srcRect/>
            <a:stretch>
              <a:fillRect/>
            </a:stretch>
          </p:blipFill>
          <p:spPr bwMode="auto">
            <a:xfrm>
              <a:off x="6804248" y="1124744"/>
              <a:ext cx="2020282" cy="1370484"/>
            </a:xfrm>
            <a:prstGeom prst="rect">
              <a:avLst/>
            </a:prstGeom>
            <a:noFill/>
            <a:ln w="9525">
              <a:noFill/>
              <a:miter lim="800000"/>
              <a:headEnd/>
              <a:tailEnd/>
            </a:ln>
          </p:spPr>
        </p:pic>
        <p:sp>
          <p:nvSpPr>
            <p:cNvPr id="47" name="TextBox 17"/>
            <p:cNvSpPr txBox="1">
              <a:spLocks noChangeArrowheads="1"/>
            </p:cNvSpPr>
            <p:nvPr/>
          </p:nvSpPr>
          <p:spPr bwMode="auto">
            <a:xfrm>
              <a:off x="7380312" y="2564904"/>
              <a:ext cx="800219" cy="276999"/>
            </a:xfrm>
            <a:prstGeom prst="rect">
              <a:avLst/>
            </a:prstGeom>
            <a:noFill/>
            <a:ln w="9525">
              <a:noFill/>
              <a:miter lim="800000"/>
              <a:headEnd/>
              <a:tailEnd/>
            </a:ln>
          </p:spPr>
          <p:txBody>
            <a:bodyPr wrap="none">
              <a:spAutoFit/>
            </a:bodyPr>
            <a:lstStyle/>
            <a:p>
              <a:r>
                <a:rPr lang="zh-CN" altLang="en-US" sz="1200" b="0" dirty="0" smtClean="0">
                  <a:latin typeface="微软雅黑" pitchFamily="34" charset="-122"/>
                  <a:ea typeface="微软雅黑" pitchFamily="34" charset="-122"/>
                </a:rPr>
                <a:t>文本信息</a:t>
              </a:r>
              <a:endParaRPr lang="zh-CN" altLang="en-US" sz="1200" b="0" dirty="0">
                <a:latin typeface="微软雅黑" pitchFamily="34" charset="-122"/>
                <a:ea typeface="微软雅黑" pitchFamily="34" charset="-122"/>
              </a:endParaRPr>
            </a:p>
          </p:txBody>
        </p:sp>
      </p:grpSp>
      <p:grpSp>
        <p:nvGrpSpPr>
          <p:cNvPr id="48" name="组合 47"/>
          <p:cNvGrpSpPr/>
          <p:nvPr/>
        </p:nvGrpSpPr>
        <p:grpSpPr>
          <a:xfrm>
            <a:off x="5408220" y="3645024"/>
            <a:ext cx="1440000" cy="1440000"/>
            <a:chOff x="4143372" y="3143248"/>
            <a:chExt cx="1440000" cy="1440000"/>
          </a:xfrm>
        </p:grpSpPr>
        <p:sp>
          <p:nvSpPr>
            <p:cNvPr id="49" name="十字形 48"/>
            <p:cNvSpPr/>
            <p:nvPr/>
          </p:nvSpPr>
          <p:spPr bwMode="auto">
            <a:xfrm>
              <a:off x="4143372" y="3143248"/>
              <a:ext cx="1440000" cy="1440000"/>
            </a:xfrm>
            <a:prstGeom prst="plus">
              <a:avLst>
                <a:gd name="adj" fmla="val 35034"/>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dirty="0" smtClean="0">
                <a:ln>
                  <a:noFill/>
                </a:ln>
                <a:solidFill>
                  <a:schemeClr val="tx1"/>
                </a:solidFill>
                <a:effectLst/>
                <a:latin typeface="Verdana" pitchFamily="34" charset="0"/>
                <a:ea typeface="宋体" pitchFamily="2" charset="-122"/>
              </a:endParaRPr>
            </a:p>
          </p:txBody>
        </p:sp>
        <p:sp>
          <p:nvSpPr>
            <p:cNvPr id="50" name="TextBox 49"/>
            <p:cNvSpPr txBox="1"/>
            <p:nvPr/>
          </p:nvSpPr>
          <p:spPr>
            <a:xfrm>
              <a:off x="4286248" y="3643314"/>
              <a:ext cx="1114408" cy="369332"/>
            </a:xfrm>
            <a:prstGeom prst="rect">
              <a:avLst/>
            </a:prstGeom>
            <a:noFill/>
          </p:spPr>
          <p:txBody>
            <a:bodyPr wrap="none" rtlCol="0">
              <a:spAutoFit/>
            </a:bodyPr>
            <a:lstStyle/>
            <a:p>
              <a:r>
                <a:rPr lang="zh-CN" altLang="en-US" dirty="0" smtClean="0"/>
                <a:t>知识融合</a:t>
              </a:r>
              <a:endParaRPr lang="zh-CN" altLang="en-US" dirty="0"/>
            </a:p>
          </p:txBody>
        </p:sp>
      </p:grpSp>
      <p:sp>
        <p:nvSpPr>
          <p:cNvPr id="51" name="圆角矩形 50"/>
          <p:cNvSpPr/>
          <p:nvPr/>
        </p:nvSpPr>
        <p:spPr bwMode="auto">
          <a:xfrm>
            <a:off x="583684" y="1772816"/>
            <a:ext cx="4248472" cy="2232248"/>
          </a:xfrm>
          <a:prstGeom prst="roundRect">
            <a:avLst>
              <a:gd name="adj" fmla="val 4523"/>
            </a:avLst>
          </a:prstGeom>
          <a:solidFill>
            <a:schemeClr val="bg1">
              <a:alpha val="89000"/>
            </a:schemeClr>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dirty="0" smtClean="0">
              <a:ln>
                <a:solidFill>
                  <a:schemeClr val="bg1">
                    <a:lumMod val="75000"/>
                  </a:schemeClr>
                </a:solidFill>
              </a:ln>
              <a:solidFill>
                <a:schemeClr val="bg2"/>
              </a:solidFill>
              <a:latin typeface="Verdana" pitchFamily="34" charset="0"/>
              <a:ea typeface="宋体" pitchFamily="2" charset="-122"/>
            </a:endParaRPr>
          </a:p>
        </p:txBody>
      </p:sp>
      <p:grpSp>
        <p:nvGrpSpPr>
          <p:cNvPr id="52" name="组合 32"/>
          <p:cNvGrpSpPr/>
          <p:nvPr/>
        </p:nvGrpSpPr>
        <p:grpSpPr>
          <a:xfrm>
            <a:off x="1375772" y="1916832"/>
            <a:ext cx="2794019" cy="2068426"/>
            <a:chOff x="251520" y="1916832"/>
            <a:chExt cx="8357464" cy="5005680"/>
          </a:xfrm>
        </p:grpSpPr>
        <p:pic>
          <p:nvPicPr>
            <p:cNvPr id="53" name="Picture 12"/>
            <p:cNvPicPr>
              <a:picLocks noChangeAspect="1" noChangeArrowheads="1"/>
            </p:cNvPicPr>
            <p:nvPr/>
          </p:nvPicPr>
          <p:blipFill>
            <a:blip r:embed="rId10" cstate="print"/>
            <a:srcRect/>
            <a:stretch>
              <a:fillRect/>
            </a:stretch>
          </p:blipFill>
          <p:spPr bwMode="auto">
            <a:xfrm>
              <a:off x="4644008" y="3140968"/>
              <a:ext cx="3964976" cy="2664296"/>
            </a:xfrm>
            <a:prstGeom prst="rect">
              <a:avLst/>
            </a:prstGeom>
            <a:noFill/>
            <a:ln w="9525">
              <a:noFill/>
              <a:miter lim="800000"/>
              <a:headEnd/>
              <a:tailEnd/>
            </a:ln>
          </p:spPr>
        </p:pic>
        <p:pic>
          <p:nvPicPr>
            <p:cNvPr id="54" name="Picture 8"/>
            <p:cNvPicPr>
              <a:picLocks noChangeAspect="1" noChangeArrowheads="1"/>
            </p:cNvPicPr>
            <p:nvPr/>
          </p:nvPicPr>
          <p:blipFill>
            <a:blip r:embed="rId11" cstate="print"/>
            <a:srcRect/>
            <a:stretch>
              <a:fillRect/>
            </a:stretch>
          </p:blipFill>
          <p:spPr bwMode="auto">
            <a:xfrm>
              <a:off x="1763688" y="3645024"/>
              <a:ext cx="1871662" cy="1058862"/>
            </a:xfrm>
            <a:prstGeom prst="rect">
              <a:avLst/>
            </a:prstGeom>
            <a:noFill/>
            <a:ln w="9525">
              <a:noFill/>
              <a:miter lim="800000"/>
              <a:headEnd/>
              <a:tailEnd/>
            </a:ln>
            <a:effectLst/>
          </p:spPr>
        </p:pic>
        <p:pic>
          <p:nvPicPr>
            <p:cNvPr id="55" name="Picture 10"/>
            <p:cNvPicPr>
              <a:picLocks noChangeAspect="1" noChangeArrowheads="1"/>
            </p:cNvPicPr>
            <p:nvPr/>
          </p:nvPicPr>
          <p:blipFill>
            <a:blip r:embed="rId12" cstate="print"/>
            <a:srcRect/>
            <a:stretch>
              <a:fillRect/>
            </a:stretch>
          </p:blipFill>
          <p:spPr bwMode="auto">
            <a:xfrm>
              <a:off x="467544" y="4293096"/>
              <a:ext cx="1728787" cy="1044575"/>
            </a:xfrm>
            <a:prstGeom prst="rect">
              <a:avLst/>
            </a:prstGeom>
            <a:noFill/>
            <a:ln w="9525">
              <a:noFill/>
              <a:miter lim="800000"/>
              <a:headEnd/>
              <a:tailEnd/>
            </a:ln>
            <a:effectLst/>
          </p:spPr>
        </p:pic>
        <p:sp>
          <p:nvSpPr>
            <p:cNvPr id="56" name="AutoShape 14"/>
            <p:cNvSpPr>
              <a:spLocks noChangeArrowheads="1"/>
            </p:cNvSpPr>
            <p:nvPr/>
          </p:nvSpPr>
          <p:spPr bwMode="auto">
            <a:xfrm>
              <a:off x="683568" y="3284984"/>
              <a:ext cx="360363" cy="648072"/>
            </a:xfrm>
            <a:prstGeom prst="downArrow">
              <a:avLst>
                <a:gd name="adj1" fmla="val 50000"/>
                <a:gd name="adj2" fmla="val 25000"/>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t" anchorCtr="0" compatLnSpc="1">
              <a:prstTxWarp prst="textNoShape">
                <a:avLst/>
              </a:prstTxWarp>
            </a:bodyPr>
            <a:lstStyle/>
            <a:p>
              <a:endParaRPr lang="zh-CN" altLang="en-US" smtClean="0">
                <a:solidFill>
                  <a:schemeClr val="dk1"/>
                </a:solidFill>
                <a:latin typeface="+mn-lt"/>
                <a:ea typeface="宋体" pitchFamily="2" charset="-122"/>
              </a:endParaRPr>
            </a:p>
          </p:txBody>
        </p:sp>
        <p:sp>
          <p:nvSpPr>
            <p:cNvPr id="57" name="AutoShape 19"/>
            <p:cNvSpPr>
              <a:spLocks noChangeArrowheads="1"/>
            </p:cNvSpPr>
            <p:nvPr/>
          </p:nvSpPr>
          <p:spPr bwMode="auto">
            <a:xfrm>
              <a:off x="2843808" y="4869160"/>
              <a:ext cx="1439863" cy="503237"/>
            </a:xfrm>
            <a:prstGeom prst="rightArrow">
              <a:avLst>
                <a:gd name="adj1" fmla="val 50000"/>
                <a:gd name="adj2" fmla="val 71530"/>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t" anchorCtr="0" compatLnSpc="1">
              <a:prstTxWarp prst="textNoShape">
                <a:avLst/>
              </a:prstTxWarp>
            </a:bodyPr>
            <a:lstStyle/>
            <a:p>
              <a:endParaRPr lang="zh-CN" altLang="en-US" smtClean="0">
                <a:solidFill>
                  <a:schemeClr val="dk1"/>
                </a:solidFill>
                <a:latin typeface="+mn-lt"/>
                <a:ea typeface="宋体" pitchFamily="2" charset="-122"/>
              </a:endParaRPr>
            </a:p>
          </p:txBody>
        </p:sp>
        <p:grpSp>
          <p:nvGrpSpPr>
            <p:cNvPr id="58" name="组合 110"/>
            <p:cNvGrpSpPr/>
            <p:nvPr/>
          </p:nvGrpSpPr>
          <p:grpSpPr>
            <a:xfrm>
              <a:off x="251520" y="1916832"/>
              <a:ext cx="4896545" cy="1143008"/>
              <a:chOff x="2149145" y="5501297"/>
              <a:chExt cx="5516312" cy="1213851"/>
            </a:xfrm>
          </p:grpSpPr>
          <p:sp>
            <p:nvSpPr>
              <p:cNvPr id="60" name="圆角矩形 59"/>
              <p:cNvSpPr/>
              <p:nvPr/>
            </p:nvSpPr>
            <p:spPr>
              <a:xfrm>
                <a:off x="2149146" y="5501297"/>
                <a:ext cx="5516311" cy="1213851"/>
              </a:xfrm>
              <a:prstGeom prst="roundRect">
                <a:avLst>
                  <a:gd name="adj" fmla="val 10000"/>
                </a:avLst>
              </a:prstGeom>
              <a:blipFill>
                <a:blip r:embed="rId13" cstate="print"/>
                <a:tile tx="0" ty="0" sx="100000" sy="100000" flip="none" algn="tl"/>
              </a:blipFill>
              <a:ln/>
            </p:spPr>
            <p:style>
              <a:lnRef idx="0">
                <a:schemeClr val="accent5"/>
              </a:lnRef>
              <a:fillRef idx="3">
                <a:schemeClr val="accent5"/>
              </a:fillRef>
              <a:effectRef idx="3">
                <a:schemeClr val="accent5"/>
              </a:effectRef>
              <a:fontRef idx="minor">
                <a:schemeClr val="lt1"/>
              </a:fontRef>
            </p:style>
          </p:sp>
          <p:pic>
            <p:nvPicPr>
              <p:cNvPr id="61" name="图片 60" descr="200799143456_281552_r.jpg"/>
              <p:cNvPicPr>
                <a:picLocks noChangeAspect="1"/>
              </p:cNvPicPr>
              <p:nvPr/>
            </p:nvPicPr>
            <p:blipFill>
              <a:blip r:embed="rId14" cstate="print"/>
              <a:stretch>
                <a:fillRect/>
              </a:stretch>
            </p:blipFill>
            <p:spPr bwMode="auto">
              <a:xfrm>
                <a:off x="4663934" y="5602442"/>
                <a:ext cx="606763" cy="790132"/>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pic>
            <p:nvPicPr>
              <p:cNvPr id="62" name="图片 61" descr="9787807591245.jpg"/>
              <p:cNvPicPr>
                <a:picLocks noChangeAspect="1"/>
              </p:cNvPicPr>
              <p:nvPr/>
            </p:nvPicPr>
            <p:blipFill>
              <a:blip r:embed="rId15" cstate="print"/>
              <a:stretch>
                <a:fillRect/>
              </a:stretch>
            </p:blipFill>
            <p:spPr bwMode="auto">
              <a:xfrm>
                <a:off x="3203734" y="5612560"/>
                <a:ext cx="611512" cy="790132"/>
              </a:xfrm>
              <a:prstGeom prst="rect">
                <a:avLst/>
              </a:prstGeom>
              <a:ln w="3175" cap="sq">
                <a:solidFill>
                  <a:srgbClr val="000000"/>
                </a:solidFill>
                <a:miter lim="800000"/>
              </a:ln>
              <a:effectLst>
                <a:outerShdw blurRad="57150" dist="50800" dir="2700000" algn="tl" rotWithShape="0">
                  <a:srgbClr val="000000">
                    <a:alpha val="40000"/>
                  </a:srgbClr>
                </a:outerShdw>
              </a:effectLst>
            </p:spPr>
          </p:pic>
          <p:pic>
            <p:nvPicPr>
              <p:cNvPr id="63" name="图片 20" descr="W020080214405179747337.jpg"/>
              <p:cNvPicPr>
                <a:picLocks noChangeAspect="1"/>
              </p:cNvPicPr>
              <p:nvPr/>
            </p:nvPicPr>
            <p:blipFill>
              <a:blip r:embed="rId16" cstate="print"/>
              <a:srcRect/>
              <a:stretch>
                <a:fillRect/>
              </a:stretch>
            </p:blipFill>
            <p:spPr bwMode="auto">
              <a:xfrm>
                <a:off x="2473634" y="5612440"/>
                <a:ext cx="623939" cy="790118"/>
              </a:xfrm>
              <a:prstGeom prst="rect">
                <a:avLst/>
              </a:prstGeom>
              <a:noFill/>
              <a:ln w="6350">
                <a:solidFill>
                  <a:schemeClr val="tx1"/>
                </a:solidFill>
                <a:miter lim="800000"/>
                <a:headEnd/>
                <a:tailEnd/>
              </a:ln>
            </p:spPr>
          </p:pic>
          <p:pic>
            <p:nvPicPr>
              <p:cNvPr id="64" name="图片 21" descr="01300000209183122124659389648_s.jpg"/>
              <p:cNvPicPr>
                <a:picLocks noChangeAspect="1"/>
              </p:cNvPicPr>
              <p:nvPr/>
            </p:nvPicPr>
            <p:blipFill>
              <a:blip r:embed="rId17" cstate="print"/>
              <a:srcRect/>
              <a:stretch>
                <a:fillRect/>
              </a:stretch>
            </p:blipFill>
            <p:spPr bwMode="auto">
              <a:xfrm>
                <a:off x="3933834" y="5612440"/>
                <a:ext cx="645018" cy="790118"/>
              </a:xfrm>
              <a:prstGeom prst="rect">
                <a:avLst/>
              </a:prstGeom>
              <a:noFill/>
              <a:ln w="9525">
                <a:solidFill>
                  <a:schemeClr val="tx1"/>
                </a:solidFill>
                <a:miter lim="800000"/>
                <a:headEnd/>
                <a:tailEnd/>
              </a:ln>
            </p:spPr>
          </p:pic>
          <p:pic>
            <p:nvPicPr>
              <p:cNvPr id="65" name="图片 64" descr="01300000040480119858210233141.jpg"/>
              <p:cNvPicPr>
                <a:picLocks noChangeAspect="1"/>
              </p:cNvPicPr>
              <p:nvPr/>
            </p:nvPicPr>
            <p:blipFill>
              <a:blip r:embed="rId18" cstate="print"/>
              <a:stretch>
                <a:fillRect/>
              </a:stretch>
            </p:blipFill>
            <p:spPr bwMode="auto">
              <a:xfrm>
                <a:off x="5346814" y="5612558"/>
                <a:ext cx="615075" cy="790132"/>
              </a:xfrm>
              <a:prstGeom prst="rect">
                <a:avLst/>
              </a:prstGeom>
              <a:ln w="9525" cap="sq">
                <a:solidFill>
                  <a:srgbClr val="000000"/>
                </a:solidFill>
                <a:miter lim="800000"/>
              </a:ln>
              <a:effectLst>
                <a:outerShdw blurRad="57150" dist="50800" dir="2700000" algn="tl" rotWithShape="0">
                  <a:srgbClr val="000000">
                    <a:alpha val="40000"/>
                  </a:srgbClr>
                </a:outerShdw>
              </a:effectLst>
            </p:spPr>
          </p:pic>
          <p:pic>
            <p:nvPicPr>
              <p:cNvPr id="66" name="图片 65" descr="114e973f18f.jpg"/>
              <p:cNvPicPr>
                <a:picLocks noChangeAspect="1"/>
              </p:cNvPicPr>
              <p:nvPr/>
            </p:nvPicPr>
            <p:blipFill>
              <a:blip r:embed="rId19" cstate="print"/>
              <a:stretch>
                <a:fillRect/>
              </a:stretch>
            </p:blipFill>
            <p:spPr bwMode="auto">
              <a:xfrm>
                <a:off x="6043011" y="5612560"/>
                <a:ext cx="644759" cy="790132"/>
              </a:xfrm>
              <a:prstGeom prst="rect">
                <a:avLst/>
              </a:prstGeom>
              <a:ln w="6350" cap="sq">
                <a:solidFill>
                  <a:srgbClr val="000000"/>
                </a:solidFill>
                <a:miter lim="800000"/>
              </a:ln>
              <a:effectLst>
                <a:outerShdw blurRad="57150" dist="50800" dir="2700000" algn="tl" rotWithShape="0">
                  <a:srgbClr val="000000">
                    <a:alpha val="40000"/>
                  </a:srgbClr>
                </a:outerShdw>
              </a:effectLst>
            </p:spPr>
          </p:pic>
          <p:pic>
            <p:nvPicPr>
              <p:cNvPr id="67" name="图片 66" descr="xinsrc_27210012114389603168723.jpg"/>
              <p:cNvPicPr>
                <a:picLocks noChangeAspect="1"/>
              </p:cNvPicPr>
              <p:nvPr/>
            </p:nvPicPr>
            <p:blipFill>
              <a:blip r:embed="rId20" cstate="print"/>
              <a:stretch>
                <a:fillRect/>
              </a:stretch>
            </p:blipFill>
            <p:spPr bwMode="auto">
              <a:xfrm>
                <a:off x="6773111" y="5628817"/>
                <a:ext cx="600826" cy="790132"/>
              </a:xfrm>
              <a:prstGeom prst="rect">
                <a:avLst/>
              </a:prstGeom>
              <a:ln w="9525" cap="sq">
                <a:solidFill>
                  <a:srgbClr val="000000"/>
                </a:solidFill>
                <a:miter lim="800000"/>
              </a:ln>
              <a:effectLst>
                <a:outerShdw blurRad="57150" dist="50800" dir="2700000" algn="tl" rotWithShape="0">
                  <a:srgbClr val="000000">
                    <a:alpha val="40000"/>
                  </a:srgbClr>
                </a:outerShdw>
              </a:effectLst>
            </p:spPr>
          </p:pic>
          <p:sp>
            <p:nvSpPr>
              <p:cNvPr id="68" name="矩形 67"/>
              <p:cNvSpPr/>
              <p:nvPr/>
            </p:nvSpPr>
            <p:spPr>
              <a:xfrm>
                <a:off x="2149145" y="5577769"/>
                <a:ext cx="320601" cy="1112712"/>
              </a:xfrm>
              <a:prstGeom prst="rect">
                <a:avLst/>
              </a:prstGeom>
              <a:noFill/>
            </p:spPr>
            <p:txBody>
              <a:bodyPr wrap="none" tIns="0" bIns="0" anchor="ctr">
                <a:normAutofit fontScale="25000" lnSpcReduction="20000"/>
                <a:scene3d>
                  <a:camera prst="obliqueTopRight"/>
                  <a:lightRig rig="threePt" dir="t"/>
                </a:scene3d>
              </a:bodyPr>
              <a:lstStyle/>
              <a:p>
                <a:pPr algn="ctr">
                  <a:defRPr/>
                </a:pPr>
                <a:r>
                  <a:rPr lang="en-US" altLang="zh-CN" sz="24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微软雅黑" pitchFamily="34" charset="-122"/>
                    <a:ea typeface="微软雅黑" pitchFamily="34" charset="-122"/>
                  </a:rPr>
                  <a:t>C</a:t>
                </a:r>
              </a:p>
              <a:p>
                <a:pPr algn="ctr">
                  <a:defRPr/>
                </a:pPr>
                <a:r>
                  <a:rPr lang="en-US" altLang="zh-CN" sz="24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微软雅黑" pitchFamily="34" charset="-122"/>
                    <a:ea typeface="微软雅黑" pitchFamily="34" charset="-122"/>
                  </a:rPr>
                  <a:t>A</a:t>
                </a:r>
              </a:p>
              <a:p>
                <a:pPr algn="ctr">
                  <a:defRPr/>
                </a:pPr>
                <a:r>
                  <a:rPr lang="en-US" altLang="zh-CN" sz="24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微软雅黑" pitchFamily="34" charset="-122"/>
                    <a:ea typeface="微软雅黑" pitchFamily="34" charset="-122"/>
                  </a:rPr>
                  <a:t>D</a:t>
                </a:r>
              </a:p>
              <a:p>
                <a:pPr algn="ctr">
                  <a:defRPr/>
                </a:pPr>
                <a:r>
                  <a:rPr lang="en-US" altLang="zh-CN" sz="24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微软雅黑" pitchFamily="34" charset="-122"/>
                    <a:ea typeface="微软雅黑" pitchFamily="34" charset="-122"/>
                  </a:rPr>
                  <a:t>A</a:t>
                </a:r>
              </a:p>
              <a:p>
                <a:pPr algn="ctr">
                  <a:defRPr/>
                </a:pPr>
                <a:r>
                  <a:rPr lang="en-US" altLang="zh-CN" sz="24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微软雅黑" pitchFamily="34" charset="-122"/>
                    <a:ea typeface="微软雅黑" pitchFamily="34" charset="-122"/>
                  </a:rPr>
                  <a:t>L</a:t>
                </a:r>
                <a:endParaRPr lang="zh-CN" altLang="en-US" sz="24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微软雅黑" pitchFamily="34" charset="-122"/>
                  <a:ea typeface="微软雅黑" pitchFamily="34" charset="-122"/>
                </a:endParaRPr>
              </a:p>
            </p:txBody>
          </p:sp>
        </p:grpSp>
        <p:sp>
          <p:nvSpPr>
            <p:cNvPr id="59" name="Text Box 17"/>
            <p:cNvSpPr txBox="1">
              <a:spLocks noChangeArrowheads="1"/>
            </p:cNvSpPr>
            <p:nvPr/>
          </p:nvSpPr>
          <p:spPr bwMode="auto">
            <a:xfrm>
              <a:off x="4762653" y="5805263"/>
              <a:ext cx="3553765" cy="1117249"/>
            </a:xfrm>
            <a:prstGeom prst="rect">
              <a:avLst/>
            </a:prstGeom>
            <a:noFill/>
            <a:ln w="9525">
              <a:noFill/>
              <a:miter lim="800000"/>
              <a:headEnd/>
              <a:tailEnd/>
            </a:ln>
            <a:effectLst/>
          </p:spPr>
          <p:txBody>
            <a:bodyPr wrap="square">
              <a:spAutoFit/>
            </a:bodyPr>
            <a:lstStyle/>
            <a:p>
              <a:pPr algn="ctr"/>
              <a:r>
                <a:rPr lang="zh-CN" altLang="en-US" sz="1200" dirty="0" smtClean="0">
                  <a:latin typeface="Verdana" pitchFamily="34" charset="0"/>
                </a:rPr>
                <a:t>结构化信息和全文信息</a:t>
              </a:r>
              <a:endParaRPr lang="zh-CN" altLang="en-US" sz="1200" dirty="0">
                <a:latin typeface="Verdana" pitchFamily="34" charset="0"/>
              </a:endParaRPr>
            </a:p>
          </p:txBody>
        </p:sp>
      </p:grpSp>
      <p:sp>
        <p:nvSpPr>
          <p:cNvPr id="69" name="TextBox 68"/>
          <p:cNvSpPr txBox="1"/>
          <p:nvPr/>
        </p:nvSpPr>
        <p:spPr>
          <a:xfrm>
            <a:off x="583684" y="1916832"/>
            <a:ext cx="430887" cy="1849552"/>
          </a:xfrm>
          <a:prstGeom prst="rect">
            <a:avLst/>
          </a:prstGeom>
        </p:spPr>
        <p:style>
          <a:lnRef idx="1">
            <a:schemeClr val="accent5"/>
          </a:lnRef>
          <a:fillRef idx="2">
            <a:schemeClr val="accent5"/>
          </a:fillRef>
          <a:effectRef idx="1">
            <a:schemeClr val="accent5"/>
          </a:effectRef>
          <a:fontRef idx="minor">
            <a:schemeClr val="dk1"/>
          </a:fontRef>
        </p:style>
        <p:txBody>
          <a:bodyPr vert="eaVert" wrap="square" rtlCol="0">
            <a:spAutoFit/>
          </a:bodyPr>
          <a:lstStyle/>
          <a:p>
            <a:pPr algn="ctr"/>
            <a:r>
              <a:rPr lang="zh-CN" altLang="en-US" sz="1600" dirty="0" smtClean="0">
                <a:solidFill>
                  <a:srgbClr val="0070C0"/>
                </a:solidFill>
                <a:latin typeface="微软雅黑" pitchFamily="34" charset="-122"/>
                <a:ea typeface="微软雅黑" pitchFamily="34" charset="-122"/>
              </a:rPr>
              <a:t>图书分析处理</a:t>
            </a:r>
            <a:endParaRPr lang="zh-CN" altLang="en-US" sz="1600" dirty="0">
              <a:solidFill>
                <a:srgbClr val="0070C0"/>
              </a:solidFill>
              <a:latin typeface="微软雅黑" pitchFamily="34" charset="-122"/>
              <a:ea typeface="微软雅黑" pitchFamily="34" charset="-122"/>
            </a:endParaRPr>
          </a:p>
        </p:txBody>
      </p:sp>
      <p:sp>
        <p:nvSpPr>
          <p:cNvPr id="70" name="TextBox 69"/>
          <p:cNvSpPr txBox="1"/>
          <p:nvPr/>
        </p:nvSpPr>
        <p:spPr>
          <a:xfrm>
            <a:off x="583684" y="4293096"/>
            <a:ext cx="430887" cy="1849552"/>
          </a:xfrm>
          <a:prstGeom prst="rect">
            <a:avLst/>
          </a:prstGeom>
        </p:spPr>
        <p:style>
          <a:lnRef idx="1">
            <a:schemeClr val="accent5"/>
          </a:lnRef>
          <a:fillRef idx="2">
            <a:schemeClr val="accent5"/>
          </a:fillRef>
          <a:effectRef idx="1">
            <a:schemeClr val="accent5"/>
          </a:effectRef>
          <a:fontRef idx="minor">
            <a:schemeClr val="dk1"/>
          </a:fontRef>
        </p:style>
        <p:txBody>
          <a:bodyPr vert="eaVert" wrap="square" rtlCol="0">
            <a:spAutoFit/>
          </a:bodyPr>
          <a:lstStyle/>
          <a:p>
            <a:pPr algn="ctr"/>
            <a:r>
              <a:rPr lang="zh-CN" altLang="en-US" sz="1600" dirty="0" smtClean="0">
                <a:solidFill>
                  <a:srgbClr val="0070C0"/>
                </a:solidFill>
                <a:latin typeface="微软雅黑" pitchFamily="34" charset="-122"/>
                <a:ea typeface="微软雅黑" pitchFamily="34" charset="-122"/>
              </a:rPr>
              <a:t>地理分析处理</a:t>
            </a:r>
            <a:endParaRPr lang="zh-CN" altLang="en-US" sz="1600" dirty="0">
              <a:solidFill>
                <a:srgbClr val="0070C0"/>
              </a:solidFill>
              <a:latin typeface="微软雅黑" pitchFamily="34" charset="-122"/>
              <a:ea typeface="微软雅黑" pitchFamily="34" charset="-122"/>
            </a:endParaRPr>
          </a:p>
        </p:txBody>
      </p:sp>
      <p:grpSp>
        <p:nvGrpSpPr>
          <p:cNvPr id="71" name="组合 70"/>
          <p:cNvGrpSpPr/>
          <p:nvPr/>
        </p:nvGrpSpPr>
        <p:grpSpPr>
          <a:xfrm>
            <a:off x="3247980" y="4372342"/>
            <a:ext cx="3187790" cy="2441034"/>
            <a:chOff x="3098722" y="3786190"/>
            <a:chExt cx="3187790" cy="2441034"/>
          </a:xfrm>
        </p:grpSpPr>
        <p:pic>
          <p:nvPicPr>
            <p:cNvPr id="72" name="Picture 2"/>
            <p:cNvPicPr>
              <a:picLocks noChangeAspect="1" noChangeArrowheads="1"/>
            </p:cNvPicPr>
            <p:nvPr/>
          </p:nvPicPr>
          <p:blipFill>
            <a:blip r:embed="rId21" cstate="print"/>
            <a:srcRect/>
            <a:stretch>
              <a:fillRect/>
            </a:stretch>
          </p:blipFill>
          <p:spPr bwMode="auto">
            <a:xfrm>
              <a:off x="3098722" y="3786190"/>
              <a:ext cx="3187790" cy="2201688"/>
            </a:xfrm>
            <a:prstGeom prst="rect">
              <a:avLst/>
            </a:prstGeom>
            <a:noFill/>
            <a:ln w="9525">
              <a:noFill/>
              <a:miter lim="800000"/>
              <a:headEnd/>
              <a:tailEnd/>
            </a:ln>
          </p:spPr>
        </p:pic>
        <p:sp>
          <p:nvSpPr>
            <p:cNvPr id="73" name="TextBox 72"/>
            <p:cNvSpPr txBox="1"/>
            <p:nvPr/>
          </p:nvSpPr>
          <p:spPr>
            <a:xfrm>
              <a:off x="4098854" y="5857892"/>
              <a:ext cx="1232116"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zh-CN" altLang="en-US" dirty="0" smtClean="0"/>
                <a:t>知识库</a:t>
              </a:r>
              <a:endParaRPr lang="zh-CN" altLang="en-US" dirty="0"/>
            </a:p>
          </p:txBody>
        </p:sp>
      </p:grpSp>
      <p:sp>
        <p:nvSpPr>
          <p:cNvPr id="74" name="上箭头 73"/>
          <p:cNvSpPr/>
          <p:nvPr/>
        </p:nvSpPr>
        <p:spPr bwMode="auto">
          <a:xfrm>
            <a:off x="4544124" y="3789040"/>
            <a:ext cx="1003552" cy="489009"/>
          </a:xfrm>
          <a:prstGeom prst="upArrow">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smtClean="0">
              <a:ln>
                <a:noFill/>
              </a:ln>
              <a:solidFill>
                <a:schemeClr val="tx1"/>
              </a:solidFill>
              <a:effectLst/>
              <a:latin typeface="Verdana" pitchFamily="34" charset="0"/>
              <a:ea typeface="宋体" pitchFamily="2" charset="-122"/>
            </a:endParaRPr>
          </a:p>
        </p:txBody>
      </p:sp>
      <p:grpSp>
        <p:nvGrpSpPr>
          <p:cNvPr id="75" name="组合 74"/>
          <p:cNvGrpSpPr/>
          <p:nvPr/>
        </p:nvGrpSpPr>
        <p:grpSpPr>
          <a:xfrm>
            <a:off x="2311876" y="1700808"/>
            <a:ext cx="5643602" cy="2012461"/>
            <a:chOff x="1475656" y="2276872"/>
            <a:chExt cx="5643602" cy="2012461"/>
          </a:xfrm>
        </p:grpSpPr>
        <p:sp>
          <p:nvSpPr>
            <p:cNvPr id="76" name="圆角矩形 75"/>
            <p:cNvSpPr/>
            <p:nvPr/>
          </p:nvSpPr>
          <p:spPr bwMode="auto">
            <a:xfrm>
              <a:off x="1475656" y="2276872"/>
              <a:ext cx="5643602" cy="2012461"/>
            </a:xfrm>
            <a:prstGeom prst="roundRect">
              <a:avLst>
                <a:gd name="adj" fmla="val 2162"/>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3200" b="1" i="0" u="none" strike="noStrike" cap="none" normalizeH="0" baseline="0" dirty="0" smtClean="0">
                <a:ln>
                  <a:noFill/>
                </a:ln>
                <a:solidFill>
                  <a:schemeClr val="tx1"/>
                </a:solidFill>
                <a:effectLst/>
                <a:latin typeface="微软雅黑" pitchFamily="34" charset="-122"/>
                <a:ea typeface="微软雅黑" pitchFamily="34" charset="-122"/>
              </a:endParaRPr>
            </a:p>
          </p:txBody>
        </p:sp>
        <p:grpSp>
          <p:nvGrpSpPr>
            <p:cNvPr id="77" name="组合 59"/>
            <p:cNvGrpSpPr>
              <a:grpSpLocks/>
            </p:cNvGrpSpPr>
            <p:nvPr/>
          </p:nvGrpSpPr>
          <p:grpSpPr bwMode="auto">
            <a:xfrm>
              <a:off x="1731368" y="2449368"/>
              <a:ext cx="5104094" cy="894841"/>
              <a:chOff x="0" y="-167348"/>
              <a:chExt cx="5568678" cy="1744678"/>
            </a:xfrm>
          </p:grpSpPr>
          <p:sp>
            <p:nvSpPr>
              <p:cNvPr id="131" name="圆角矩形 130"/>
              <p:cNvSpPr/>
              <p:nvPr/>
            </p:nvSpPr>
            <p:spPr>
              <a:xfrm>
                <a:off x="0" y="-167348"/>
                <a:ext cx="5568678" cy="1744678"/>
              </a:xfrm>
              <a:prstGeom prst="roundRect">
                <a:avLst>
                  <a:gd name="adj" fmla="val 10000"/>
                </a:avLst>
              </a:prstGeom>
            </p:spPr>
            <p:style>
              <a:lnRef idx="1">
                <a:schemeClr val="accent3"/>
              </a:lnRef>
              <a:fillRef idx="3">
                <a:schemeClr val="accent3"/>
              </a:fillRef>
              <a:effectRef idx="2">
                <a:schemeClr val="accent3"/>
              </a:effectRef>
              <a:fontRef idx="minor">
                <a:schemeClr val="lt1"/>
              </a:fontRef>
            </p:style>
          </p:sp>
          <p:sp>
            <p:nvSpPr>
              <p:cNvPr id="132" name="圆角矩形 4"/>
              <p:cNvSpPr/>
              <p:nvPr/>
            </p:nvSpPr>
            <p:spPr>
              <a:xfrm>
                <a:off x="46939" y="-79883"/>
                <a:ext cx="4038510" cy="1522063"/>
              </a:xfrm>
              <a:prstGeom prst="rect">
                <a:avLst/>
              </a:prstGeom>
            </p:spPr>
            <p:style>
              <a:lnRef idx="0">
                <a:scrgbClr r="0" g="0" b="0"/>
              </a:lnRef>
              <a:fillRef idx="0">
                <a:scrgbClr r="0" g="0" b="0"/>
              </a:fillRef>
              <a:effectRef idx="0">
                <a:scrgbClr r="0" g="0" b="0"/>
              </a:effectRef>
              <a:fontRef idx="minor">
                <a:schemeClr val="lt1"/>
              </a:fontRef>
            </p:style>
            <p:txBody>
              <a:bodyPr lIns="243840" tIns="243840" rIns="243840" bIns="243840" anchor="ctr"/>
              <a:lstStyle/>
              <a:p>
                <a:pPr defTabSz="2844800">
                  <a:lnSpc>
                    <a:spcPct val="90000"/>
                  </a:lnSpc>
                  <a:spcAft>
                    <a:spcPct val="35000"/>
                  </a:spcAft>
                  <a:defRPr/>
                </a:pPr>
                <a:endParaRPr lang="zh-CN" altLang="en-US" sz="5400">
                  <a:solidFill>
                    <a:srgbClr val="FFFFFF"/>
                  </a:solidFill>
                  <a:latin typeface="微软雅黑" pitchFamily="34" charset="-122"/>
                  <a:ea typeface="微软雅黑" pitchFamily="34" charset="-122"/>
                </a:endParaRPr>
              </a:p>
            </p:txBody>
          </p:sp>
        </p:grpSp>
        <p:pic>
          <p:nvPicPr>
            <p:cNvPr id="78" name="Picture 2"/>
            <p:cNvPicPr>
              <a:picLocks noChangeAspect="1" noChangeArrowheads="1"/>
            </p:cNvPicPr>
            <p:nvPr/>
          </p:nvPicPr>
          <p:blipFill>
            <a:blip r:embed="rId22" cstate="print"/>
            <a:srcRect/>
            <a:stretch>
              <a:fillRect/>
            </a:stretch>
          </p:blipFill>
          <p:spPr bwMode="auto">
            <a:xfrm>
              <a:off x="1947529" y="2489214"/>
              <a:ext cx="1198705" cy="7135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9" name="Picture 3"/>
            <p:cNvPicPr>
              <a:picLocks noChangeAspect="1" noChangeArrowheads="1"/>
            </p:cNvPicPr>
            <p:nvPr/>
          </p:nvPicPr>
          <p:blipFill>
            <a:blip r:embed="rId23" cstate="print"/>
            <a:srcRect/>
            <a:stretch>
              <a:fillRect/>
            </a:stretch>
          </p:blipFill>
          <p:spPr bwMode="auto">
            <a:xfrm>
              <a:off x="5306746" y="2489213"/>
              <a:ext cx="1312327" cy="7355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0" name="Picture 5"/>
            <p:cNvPicPr>
              <a:picLocks noChangeAspect="1" noChangeArrowheads="1"/>
            </p:cNvPicPr>
            <p:nvPr/>
          </p:nvPicPr>
          <p:blipFill>
            <a:blip r:embed="rId24" cstate="print"/>
            <a:srcRect/>
            <a:stretch>
              <a:fillRect/>
            </a:stretch>
          </p:blipFill>
          <p:spPr bwMode="auto">
            <a:xfrm>
              <a:off x="3563236" y="2489213"/>
              <a:ext cx="1321717" cy="7355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1" name="TextBox 80"/>
            <p:cNvSpPr txBox="1"/>
            <p:nvPr/>
          </p:nvSpPr>
          <p:spPr>
            <a:xfrm>
              <a:off x="2899140" y="2774030"/>
              <a:ext cx="855655" cy="247221"/>
            </a:xfrm>
            <a:prstGeom prst="rect">
              <a:avLst/>
            </a:prstGeom>
            <a:noFill/>
          </p:spPr>
          <p:txBody>
            <a:bodyPr>
              <a:spAutoFit/>
            </a:bodyPr>
            <a:lstStyle/>
            <a:p>
              <a:pPr algn="ctr">
                <a:defRPr/>
              </a:pPr>
              <a:r>
                <a:rPr lang="en-US" altLang="zh-CN" sz="1100"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微软雅黑" pitchFamily="34" charset="-122"/>
                  <a:ea typeface="微软雅黑" pitchFamily="34" charset="-122"/>
                </a:rPr>
                <a:t>...</a:t>
              </a:r>
              <a:endParaRPr lang="zh-CN" altLang="en-US" sz="1100"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微软雅黑" pitchFamily="34" charset="-122"/>
                <a:ea typeface="微软雅黑" pitchFamily="34" charset="-122"/>
              </a:endParaRPr>
            </a:p>
          </p:txBody>
        </p:sp>
        <p:sp>
          <p:nvSpPr>
            <p:cNvPr id="82" name="TextBox 81"/>
            <p:cNvSpPr txBox="1"/>
            <p:nvPr/>
          </p:nvSpPr>
          <p:spPr>
            <a:xfrm>
              <a:off x="4639884" y="2782064"/>
              <a:ext cx="854558" cy="247221"/>
            </a:xfrm>
            <a:prstGeom prst="rect">
              <a:avLst/>
            </a:prstGeom>
            <a:noFill/>
          </p:spPr>
          <p:txBody>
            <a:bodyPr>
              <a:spAutoFit/>
            </a:bodyPr>
            <a:lstStyle/>
            <a:p>
              <a:pPr algn="ctr">
                <a:defRPr/>
              </a:pPr>
              <a:r>
                <a:rPr lang="en-US" altLang="zh-CN" sz="1100"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微软雅黑" pitchFamily="34" charset="-122"/>
                  <a:ea typeface="微软雅黑" pitchFamily="34" charset="-122"/>
                </a:rPr>
                <a:t>...</a:t>
              </a:r>
              <a:endParaRPr lang="zh-CN" altLang="en-US" sz="1100"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微软雅黑" pitchFamily="34" charset="-122"/>
                <a:ea typeface="微软雅黑" pitchFamily="34" charset="-122"/>
              </a:endParaRPr>
            </a:p>
          </p:txBody>
        </p:sp>
        <p:sp>
          <p:nvSpPr>
            <p:cNvPr id="83" name="Oval 59"/>
            <p:cNvSpPr>
              <a:spLocks noChangeArrowheads="1"/>
            </p:cNvSpPr>
            <p:nvPr/>
          </p:nvSpPr>
          <p:spPr bwMode="auto">
            <a:xfrm>
              <a:off x="1720453" y="3356992"/>
              <a:ext cx="5147761" cy="879032"/>
            </a:xfrm>
            <a:prstGeom prst="ellipse">
              <a:avLst/>
            </a:prstGeom>
            <a:solidFill>
              <a:schemeClr val="bg1">
                <a:lumMod val="75000"/>
              </a:schemeClr>
            </a:solidFill>
            <a:ln w="12700">
              <a:solidFill>
                <a:srgbClr val="FFCC00"/>
              </a:solidFill>
              <a:round/>
              <a:headEnd/>
              <a:tailEnd/>
            </a:ln>
          </p:spPr>
          <p:txBody>
            <a:bodyPr wrap="none" anchor="ctr"/>
            <a:lstStyle/>
            <a:p>
              <a:endParaRPr lang="zh-CN" altLang="en-US" sz="1400">
                <a:latin typeface="微软雅黑" pitchFamily="34" charset="-122"/>
                <a:ea typeface="微软雅黑" pitchFamily="34" charset="-122"/>
              </a:endParaRPr>
            </a:p>
          </p:txBody>
        </p:sp>
        <p:grpSp>
          <p:nvGrpSpPr>
            <p:cNvPr id="84" name="Group 144"/>
            <p:cNvGrpSpPr>
              <a:grpSpLocks/>
            </p:cNvGrpSpPr>
            <p:nvPr/>
          </p:nvGrpSpPr>
          <p:grpSpPr bwMode="auto">
            <a:xfrm>
              <a:off x="2837719" y="3804800"/>
              <a:ext cx="937526" cy="342005"/>
              <a:chOff x="3918" y="2410"/>
              <a:chExt cx="914" cy="511"/>
            </a:xfrm>
          </p:grpSpPr>
          <p:sp>
            <p:nvSpPr>
              <p:cNvPr id="94" name="Freeform 145"/>
              <p:cNvSpPr>
                <a:spLocks/>
              </p:cNvSpPr>
              <p:nvPr/>
            </p:nvSpPr>
            <p:spPr bwMode="auto">
              <a:xfrm>
                <a:off x="3918" y="2460"/>
                <a:ext cx="914" cy="461"/>
              </a:xfrm>
              <a:custGeom>
                <a:avLst/>
                <a:gdLst>
                  <a:gd name="T0" fmla="*/ 913 w 914"/>
                  <a:gd name="T1" fmla="*/ 216 h 461"/>
                  <a:gd name="T2" fmla="*/ 887 w 914"/>
                  <a:gd name="T3" fmla="*/ 0 h 461"/>
                  <a:gd name="T4" fmla="*/ 0 w 914"/>
                  <a:gd name="T5" fmla="*/ 195 h 461"/>
                  <a:gd name="T6" fmla="*/ 0 w 914"/>
                  <a:gd name="T7" fmla="*/ 460 h 461"/>
                  <a:gd name="T8" fmla="*/ 913 w 914"/>
                  <a:gd name="T9" fmla="*/ 216 h 461"/>
                  <a:gd name="T10" fmla="*/ 0 60000 65536"/>
                  <a:gd name="T11" fmla="*/ 0 60000 65536"/>
                  <a:gd name="T12" fmla="*/ 0 60000 65536"/>
                  <a:gd name="T13" fmla="*/ 0 60000 65536"/>
                  <a:gd name="T14" fmla="*/ 0 60000 65536"/>
                  <a:gd name="T15" fmla="*/ 0 w 914"/>
                  <a:gd name="T16" fmla="*/ 0 h 461"/>
                  <a:gd name="T17" fmla="*/ 914 w 914"/>
                  <a:gd name="T18" fmla="*/ 461 h 461"/>
                </a:gdLst>
                <a:ahLst/>
                <a:cxnLst>
                  <a:cxn ang="T10">
                    <a:pos x="T0" y="T1"/>
                  </a:cxn>
                  <a:cxn ang="T11">
                    <a:pos x="T2" y="T3"/>
                  </a:cxn>
                  <a:cxn ang="T12">
                    <a:pos x="T4" y="T5"/>
                  </a:cxn>
                  <a:cxn ang="T13">
                    <a:pos x="T6" y="T7"/>
                  </a:cxn>
                  <a:cxn ang="T14">
                    <a:pos x="T8" y="T9"/>
                  </a:cxn>
                </a:cxnLst>
                <a:rect l="T15" t="T16" r="T17" b="T18"/>
                <a:pathLst>
                  <a:path w="914" h="461">
                    <a:moveTo>
                      <a:pt x="913" y="216"/>
                    </a:moveTo>
                    <a:lnTo>
                      <a:pt x="887" y="0"/>
                    </a:lnTo>
                    <a:lnTo>
                      <a:pt x="0" y="195"/>
                    </a:lnTo>
                    <a:lnTo>
                      <a:pt x="0" y="460"/>
                    </a:lnTo>
                    <a:lnTo>
                      <a:pt x="913" y="216"/>
                    </a:lnTo>
                  </a:path>
                </a:pathLst>
              </a:custGeom>
              <a:solidFill>
                <a:srgbClr val="4C4C4C"/>
              </a:solidFill>
              <a:ln w="9525" cap="rnd">
                <a:noFill/>
                <a:round/>
                <a:headEnd/>
                <a:tailEnd/>
              </a:ln>
            </p:spPr>
            <p:txBody>
              <a:bodyPr/>
              <a:lstStyle/>
              <a:p>
                <a:endParaRPr lang="zh-CN" altLang="en-US" sz="1400"/>
              </a:p>
            </p:txBody>
          </p:sp>
          <p:sp>
            <p:nvSpPr>
              <p:cNvPr id="95" name="Freeform 146"/>
              <p:cNvSpPr>
                <a:spLocks/>
              </p:cNvSpPr>
              <p:nvPr/>
            </p:nvSpPr>
            <p:spPr bwMode="auto">
              <a:xfrm>
                <a:off x="3918" y="2410"/>
                <a:ext cx="914" cy="267"/>
              </a:xfrm>
              <a:custGeom>
                <a:avLst/>
                <a:gdLst>
                  <a:gd name="T0" fmla="*/ 893 w 914"/>
                  <a:gd name="T1" fmla="*/ 254 h 267"/>
                  <a:gd name="T2" fmla="*/ 913 w 914"/>
                  <a:gd name="T3" fmla="*/ 266 h 267"/>
                  <a:gd name="T4" fmla="*/ 913 w 914"/>
                  <a:gd name="T5" fmla="*/ 0 h 267"/>
                  <a:gd name="T6" fmla="*/ 0 w 914"/>
                  <a:gd name="T7" fmla="*/ 245 h 267"/>
                  <a:gd name="T8" fmla="*/ 16 w 914"/>
                  <a:gd name="T9" fmla="*/ 260 h 267"/>
                  <a:gd name="T10" fmla="*/ 893 w 914"/>
                  <a:gd name="T11" fmla="*/ 254 h 267"/>
                  <a:gd name="T12" fmla="*/ 0 60000 65536"/>
                  <a:gd name="T13" fmla="*/ 0 60000 65536"/>
                  <a:gd name="T14" fmla="*/ 0 60000 65536"/>
                  <a:gd name="T15" fmla="*/ 0 60000 65536"/>
                  <a:gd name="T16" fmla="*/ 0 60000 65536"/>
                  <a:gd name="T17" fmla="*/ 0 60000 65536"/>
                  <a:gd name="T18" fmla="*/ 0 w 914"/>
                  <a:gd name="T19" fmla="*/ 0 h 267"/>
                  <a:gd name="T20" fmla="*/ 914 w 914"/>
                  <a:gd name="T21" fmla="*/ 267 h 267"/>
                </a:gdLst>
                <a:ahLst/>
                <a:cxnLst>
                  <a:cxn ang="T12">
                    <a:pos x="T0" y="T1"/>
                  </a:cxn>
                  <a:cxn ang="T13">
                    <a:pos x="T2" y="T3"/>
                  </a:cxn>
                  <a:cxn ang="T14">
                    <a:pos x="T4" y="T5"/>
                  </a:cxn>
                  <a:cxn ang="T15">
                    <a:pos x="T6" y="T7"/>
                  </a:cxn>
                  <a:cxn ang="T16">
                    <a:pos x="T8" y="T9"/>
                  </a:cxn>
                  <a:cxn ang="T17">
                    <a:pos x="T10" y="T11"/>
                  </a:cxn>
                </a:cxnLst>
                <a:rect l="T18" t="T19" r="T20" b="T21"/>
                <a:pathLst>
                  <a:path w="914" h="267">
                    <a:moveTo>
                      <a:pt x="893" y="254"/>
                    </a:moveTo>
                    <a:lnTo>
                      <a:pt x="913" y="266"/>
                    </a:lnTo>
                    <a:lnTo>
                      <a:pt x="913" y="0"/>
                    </a:lnTo>
                    <a:lnTo>
                      <a:pt x="0" y="245"/>
                    </a:lnTo>
                    <a:lnTo>
                      <a:pt x="16" y="260"/>
                    </a:lnTo>
                    <a:lnTo>
                      <a:pt x="893" y="254"/>
                    </a:lnTo>
                  </a:path>
                </a:pathLst>
              </a:custGeom>
              <a:solidFill>
                <a:srgbClr val="E5E5E5"/>
              </a:solidFill>
              <a:ln w="9525" cap="rnd">
                <a:noFill/>
                <a:round/>
                <a:headEnd/>
                <a:tailEnd/>
              </a:ln>
            </p:spPr>
            <p:txBody>
              <a:bodyPr/>
              <a:lstStyle/>
              <a:p>
                <a:endParaRPr lang="zh-CN" altLang="en-US" sz="1400"/>
              </a:p>
            </p:txBody>
          </p:sp>
          <p:sp>
            <p:nvSpPr>
              <p:cNvPr id="96" name="Freeform 147"/>
              <p:cNvSpPr>
                <a:spLocks/>
              </p:cNvSpPr>
              <p:nvPr/>
            </p:nvSpPr>
            <p:spPr bwMode="auto">
              <a:xfrm>
                <a:off x="3925" y="2421"/>
                <a:ext cx="899" cy="492"/>
              </a:xfrm>
              <a:custGeom>
                <a:avLst/>
                <a:gdLst>
                  <a:gd name="T0" fmla="*/ 898 w 899"/>
                  <a:gd name="T1" fmla="*/ 251 h 492"/>
                  <a:gd name="T2" fmla="*/ 898 w 899"/>
                  <a:gd name="T3" fmla="*/ 0 h 492"/>
                  <a:gd name="T4" fmla="*/ 0 w 899"/>
                  <a:gd name="T5" fmla="*/ 241 h 492"/>
                  <a:gd name="T6" fmla="*/ 0 w 899"/>
                  <a:gd name="T7" fmla="*/ 491 h 492"/>
                  <a:gd name="T8" fmla="*/ 898 w 899"/>
                  <a:gd name="T9" fmla="*/ 251 h 492"/>
                  <a:gd name="T10" fmla="*/ 0 60000 65536"/>
                  <a:gd name="T11" fmla="*/ 0 60000 65536"/>
                  <a:gd name="T12" fmla="*/ 0 60000 65536"/>
                  <a:gd name="T13" fmla="*/ 0 60000 65536"/>
                  <a:gd name="T14" fmla="*/ 0 60000 65536"/>
                  <a:gd name="T15" fmla="*/ 0 w 899"/>
                  <a:gd name="T16" fmla="*/ 0 h 492"/>
                  <a:gd name="T17" fmla="*/ 899 w 899"/>
                  <a:gd name="T18" fmla="*/ 492 h 492"/>
                </a:gdLst>
                <a:ahLst/>
                <a:cxnLst>
                  <a:cxn ang="T10">
                    <a:pos x="T0" y="T1"/>
                  </a:cxn>
                  <a:cxn ang="T11">
                    <a:pos x="T2" y="T3"/>
                  </a:cxn>
                  <a:cxn ang="T12">
                    <a:pos x="T4" y="T5"/>
                  </a:cxn>
                  <a:cxn ang="T13">
                    <a:pos x="T6" y="T7"/>
                  </a:cxn>
                  <a:cxn ang="T14">
                    <a:pos x="T8" y="T9"/>
                  </a:cxn>
                </a:cxnLst>
                <a:rect l="T15" t="T16" r="T17" b="T18"/>
                <a:pathLst>
                  <a:path w="899" h="492">
                    <a:moveTo>
                      <a:pt x="898" y="251"/>
                    </a:moveTo>
                    <a:lnTo>
                      <a:pt x="898" y="0"/>
                    </a:lnTo>
                    <a:lnTo>
                      <a:pt x="0" y="241"/>
                    </a:lnTo>
                    <a:lnTo>
                      <a:pt x="0" y="491"/>
                    </a:lnTo>
                    <a:lnTo>
                      <a:pt x="898" y="251"/>
                    </a:lnTo>
                  </a:path>
                </a:pathLst>
              </a:custGeom>
              <a:solidFill>
                <a:srgbClr val="969696"/>
              </a:solidFill>
              <a:ln w="9525" cap="rnd">
                <a:noFill/>
                <a:round/>
                <a:headEnd/>
                <a:tailEnd/>
              </a:ln>
            </p:spPr>
            <p:txBody>
              <a:bodyPr/>
              <a:lstStyle/>
              <a:p>
                <a:endParaRPr lang="zh-CN" altLang="en-US" sz="1400"/>
              </a:p>
            </p:txBody>
          </p:sp>
          <p:sp>
            <p:nvSpPr>
              <p:cNvPr id="97" name="Freeform 148"/>
              <p:cNvSpPr>
                <a:spLocks/>
              </p:cNvSpPr>
              <p:nvPr/>
            </p:nvSpPr>
            <p:spPr bwMode="auto">
              <a:xfrm>
                <a:off x="4300" y="2559"/>
                <a:ext cx="145" cy="224"/>
              </a:xfrm>
              <a:custGeom>
                <a:avLst/>
                <a:gdLst>
                  <a:gd name="T0" fmla="*/ 144 w 145"/>
                  <a:gd name="T1" fmla="*/ 0 h 224"/>
                  <a:gd name="T2" fmla="*/ 144 w 145"/>
                  <a:gd name="T3" fmla="*/ 185 h 224"/>
                  <a:gd name="T4" fmla="*/ 0 w 145"/>
                  <a:gd name="T5" fmla="*/ 223 h 224"/>
                  <a:gd name="T6" fmla="*/ 0 w 145"/>
                  <a:gd name="T7" fmla="*/ 39 h 224"/>
                  <a:gd name="T8" fmla="*/ 144 w 145"/>
                  <a:gd name="T9" fmla="*/ 0 h 224"/>
                  <a:gd name="T10" fmla="*/ 0 60000 65536"/>
                  <a:gd name="T11" fmla="*/ 0 60000 65536"/>
                  <a:gd name="T12" fmla="*/ 0 60000 65536"/>
                  <a:gd name="T13" fmla="*/ 0 60000 65536"/>
                  <a:gd name="T14" fmla="*/ 0 60000 65536"/>
                  <a:gd name="T15" fmla="*/ 0 w 145"/>
                  <a:gd name="T16" fmla="*/ 0 h 224"/>
                  <a:gd name="T17" fmla="*/ 145 w 145"/>
                  <a:gd name="T18" fmla="*/ 224 h 224"/>
                </a:gdLst>
                <a:ahLst/>
                <a:cxnLst>
                  <a:cxn ang="T10">
                    <a:pos x="T0" y="T1"/>
                  </a:cxn>
                  <a:cxn ang="T11">
                    <a:pos x="T2" y="T3"/>
                  </a:cxn>
                  <a:cxn ang="T12">
                    <a:pos x="T4" y="T5"/>
                  </a:cxn>
                  <a:cxn ang="T13">
                    <a:pos x="T6" y="T7"/>
                  </a:cxn>
                  <a:cxn ang="T14">
                    <a:pos x="T8" y="T9"/>
                  </a:cxn>
                </a:cxnLst>
                <a:rect l="T15" t="T16" r="T17" b="T18"/>
                <a:pathLst>
                  <a:path w="145" h="224">
                    <a:moveTo>
                      <a:pt x="144" y="0"/>
                    </a:moveTo>
                    <a:lnTo>
                      <a:pt x="144" y="185"/>
                    </a:lnTo>
                    <a:lnTo>
                      <a:pt x="0" y="223"/>
                    </a:lnTo>
                    <a:lnTo>
                      <a:pt x="0" y="39"/>
                    </a:lnTo>
                    <a:lnTo>
                      <a:pt x="144" y="0"/>
                    </a:lnTo>
                  </a:path>
                </a:pathLst>
              </a:custGeom>
              <a:solidFill>
                <a:srgbClr val="4C4C4C"/>
              </a:solidFill>
              <a:ln w="9525" cap="rnd">
                <a:noFill/>
                <a:round/>
                <a:headEnd/>
                <a:tailEnd/>
              </a:ln>
            </p:spPr>
            <p:txBody>
              <a:bodyPr/>
              <a:lstStyle/>
              <a:p>
                <a:endParaRPr lang="zh-CN" altLang="en-US" sz="1400"/>
              </a:p>
            </p:txBody>
          </p:sp>
          <p:sp>
            <p:nvSpPr>
              <p:cNvPr id="98" name="Freeform 149"/>
              <p:cNvSpPr>
                <a:spLocks/>
              </p:cNvSpPr>
              <p:nvPr/>
            </p:nvSpPr>
            <p:spPr bwMode="auto">
              <a:xfrm>
                <a:off x="4304" y="2554"/>
                <a:ext cx="145" cy="224"/>
              </a:xfrm>
              <a:custGeom>
                <a:avLst/>
                <a:gdLst>
                  <a:gd name="T0" fmla="*/ 144 w 145"/>
                  <a:gd name="T1" fmla="*/ 0 h 224"/>
                  <a:gd name="T2" fmla="*/ 144 w 145"/>
                  <a:gd name="T3" fmla="*/ 184 h 224"/>
                  <a:gd name="T4" fmla="*/ 0 w 145"/>
                  <a:gd name="T5" fmla="*/ 223 h 224"/>
                  <a:gd name="T6" fmla="*/ 0 w 145"/>
                  <a:gd name="T7" fmla="*/ 38 h 224"/>
                  <a:gd name="T8" fmla="*/ 144 w 145"/>
                  <a:gd name="T9" fmla="*/ 0 h 224"/>
                  <a:gd name="T10" fmla="*/ 0 60000 65536"/>
                  <a:gd name="T11" fmla="*/ 0 60000 65536"/>
                  <a:gd name="T12" fmla="*/ 0 60000 65536"/>
                  <a:gd name="T13" fmla="*/ 0 60000 65536"/>
                  <a:gd name="T14" fmla="*/ 0 60000 65536"/>
                  <a:gd name="T15" fmla="*/ 0 w 145"/>
                  <a:gd name="T16" fmla="*/ 0 h 224"/>
                  <a:gd name="T17" fmla="*/ 145 w 145"/>
                  <a:gd name="T18" fmla="*/ 224 h 224"/>
                </a:gdLst>
                <a:ahLst/>
                <a:cxnLst>
                  <a:cxn ang="T10">
                    <a:pos x="T0" y="T1"/>
                  </a:cxn>
                  <a:cxn ang="T11">
                    <a:pos x="T2" y="T3"/>
                  </a:cxn>
                  <a:cxn ang="T12">
                    <a:pos x="T4" y="T5"/>
                  </a:cxn>
                  <a:cxn ang="T13">
                    <a:pos x="T6" y="T7"/>
                  </a:cxn>
                  <a:cxn ang="T14">
                    <a:pos x="T8" y="T9"/>
                  </a:cxn>
                </a:cxnLst>
                <a:rect l="T15" t="T16" r="T17" b="T18"/>
                <a:pathLst>
                  <a:path w="145" h="224">
                    <a:moveTo>
                      <a:pt x="144" y="0"/>
                    </a:moveTo>
                    <a:lnTo>
                      <a:pt x="144" y="184"/>
                    </a:lnTo>
                    <a:lnTo>
                      <a:pt x="0" y="223"/>
                    </a:lnTo>
                    <a:lnTo>
                      <a:pt x="0" y="38"/>
                    </a:lnTo>
                    <a:lnTo>
                      <a:pt x="144" y="0"/>
                    </a:lnTo>
                  </a:path>
                </a:pathLst>
              </a:custGeom>
              <a:solidFill>
                <a:srgbClr val="BFBFBF"/>
              </a:solidFill>
              <a:ln w="9525" cap="rnd">
                <a:noFill/>
                <a:round/>
                <a:headEnd/>
                <a:tailEnd/>
              </a:ln>
            </p:spPr>
            <p:txBody>
              <a:bodyPr/>
              <a:lstStyle/>
              <a:p>
                <a:endParaRPr lang="zh-CN" altLang="en-US" sz="1400"/>
              </a:p>
            </p:txBody>
          </p:sp>
          <p:sp>
            <p:nvSpPr>
              <p:cNvPr id="99" name="Freeform 150"/>
              <p:cNvSpPr>
                <a:spLocks/>
              </p:cNvSpPr>
              <p:nvPr/>
            </p:nvSpPr>
            <p:spPr bwMode="auto">
              <a:xfrm>
                <a:off x="3963" y="2649"/>
                <a:ext cx="146" cy="225"/>
              </a:xfrm>
              <a:custGeom>
                <a:avLst/>
                <a:gdLst>
                  <a:gd name="T0" fmla="*/ 145 w 146"/>
                  <a:gd name="T1" fmla="*/ 0 h 225"/>
                  <a:gd name="T2" fmla="*/ 145 w 146"/>
                  <a:gd name="T3" fmla="*/ 185 h 225"/>
                  <a:gd name="T4" fmla="*/ 0 w 146"/>
                  <a:gd name="T5" fmla="*/ 224 h 225"/>
                  <a:gd name="T6" fmla="*/ 0 w 146"/>
                  <a:gd name="T7" fmla="*/ 39 h 225"/>
                  <a:gd name="T8" fmla="*/ 145 w 146"/>
                  <a:gd name="T9" fmla="*/ 0 h 225"/>
                  <a:gd name="T10" fmla="*/ 0 60000 65536"/>
                  <a:gd name="T11" fmla="*/ 0 60000 65536"/>
                  <a:gd name="T12" fmla="*/ 0 60000 65536"/>
                  <a:gd name="T13" fmla="*/ 0 60000 65536"/>
                  <a:gd name="T14" fmla="*/ 0 60000 65536"/>
                  <a:gd name="T15" fmla="*/ 0 w 146"/>
                  <a:gd name="T16" fmla="*/ 0 h 225"/>
                  <a:gd name="T17" fmla="*/ 146 w 146"/>
                  <a:gd name="T18" fmla="*/ 225 h 225"/>
                </a:gdLst>
                <a:ahLst/>
                <a:cxnLst>
                  <a:cxn ang="T10">
                    <a:pos x="T0" y="T1"/>
                  </a:cxn>
                  <a:cxn ang="T11">
                    <a:pos x="T2" y="T3"/>
                  </a:cxn>
                  <a:cxn ang="T12">
                    <a:pos x="T4" y="T5"/>
                  </a:cxn>
                  <a:cxn ang="T13">
                    <a:pos x="T6" y="T7"/>
                  </a:cxn>
                  <a:cxn ang="T14">
                    <a:pos x="T8" y="T9"/>
                  </a:cxn>
                </a:cxnLst>
                <a:rect l="T15" t="T16" r="T17" b="T18"/>
                <a:pathLst>
                  <a:path w="146" h="225">
                    <a:moveTo>
                      <a:pt x="145" y="0"/>
                    </a:moveTo>
                    <a:lnTo>
                      <a:pt x="145" y="185"/>
                    </a:lnTo>
                    <a:lnTo>
                      <a:pt x="0" y="224"/>
                    </a:lnTo>
                    <a:lnTo>
                      <a:pt x="0" y="39"/>
                    </a:lnTo>
                    <a:lnTo>
                      <a:pt x="145" y="0"/>
                    </a:lnTo>
                  </a:path>
                </a:pathLst>
              </a:custGeom>
              <a:solidFill>
                <a:srgbClr val="4C4C4C"/>
              </a:solidFill>
              <a:ln w="9525" cap="rnd">
                <a:noFill/>
                <a:round/>
                <a:headEnd/>
                <a:tailEnd/>
              </a:ln>
            </p:spPr>
            <p:txBody>
              <a:bodyPr/>
              <a:lstStyle/>
              <a:p>
                <a:endParaRPr lang="zh-CN" altLang="en-US" sz="1400"/>
              </a:p>
            </p:txBody>
          </p:sp>
          <p:sp>
            <p:nvSpPr>
              <p:cNvPr id="100" name="Freeform 151"/>
              <p:cNvSpPr>
                <a:spLocks/>
              </p:cNvSpPr>
              <p:nvPr/>
            </p:nvSpPr>
            <p:spPr bwMode="auto">
              <a:xfrm>
                <a:off x="3967" y="2644"/>
                <a:ext cx="146" cy="224"/>
              </a:xfrm>
              <a:custGeom>
                <a:avLst/>
                <a:gdLst>
                  <a:gd name="T0" fmla="*/ 145 w 146"/>
                  <a:gd name="T1" fmla="*/ 0 h 224"/>
                  <a:gd name="T2" fmla="*/ 145 w 146"/>
                  <a:gd name="T3" fmla="*/ 185 h 224"/>
                  <a:gd name="T4" fmla="*/ 0 w 146"/>
                  <a:gd name="T5" fmla="*/ 223 h 224"/>
                  <a:gd name="T6" fmla="*/ 0 w 146"/>
                  <a:gd name="T7" fmla="*/ 39 h 224"/>
                  <a:gd name="T8" fmla="*/ 145 w 146"/>
                  <a:gd name="T9" fmla="*/ 0 h 224"/>
                  <a:gd name="T10" fmla="*/ 0 60000 65536"/>
                  <a:gd name="T11" fmla="*/ 0 60000 65536"/>
                  <a:gd name="T12" fmla="*/ 0 60000 65536"/>
                  <a:gd name="T13" fmla="*/ 0 60000 65536"/>
                  <a:gd name="T14" fmla="*/ 0 60000 65536"/>
                  <a:gd name="T15" fmla="*/ 0 w 146"/>
                  <a:gd name="T16" fmla="*/ 0 h 224"/>
                  <a:gd name="T17" fmla="*/ 146 w 146"/>
                  <a:gd name="T18" fmla="*/ 224 h 224"/>
                </a:gdLst>
                <a:ahLst/>
                <a:cxnLst>
                  <a:cxn ang="T10">
                    <a:pos x="T0" y="T1"/>
                  </a:cxn>
                  <a:cxn ang="T11">
                    <a:pos x="T2" y="T3"/>
                  </a:cxn>
                  <a:cxn ang="T12">
                    <a:pos x="T4" y="T5"/>
                  </a:cxn>
                  <a:cxn ang="T13">
                    <a:pos x="T6" y="T7"/>
                  </a:cxn>
                  <a:cxn ang="T14">
                    <a:pos x="T8" y="T9"/>
                  </a:cxn>
                </a:cxnLst>
                <a:rect l="T15" t="T16" r="T17" b="T18"/>
                <a:pathLst>
                  <a:path w="146" h="224">
                    <a:moveTo>
                      <a:pt x="145" y="0"/>
                    </a:moveTo>
                    <a:lnTo>
                      <a:pt x="145" y="185"/>
                    </a:lnTo>
                    <a:lnTo>
                      <a:pt x="0" y="223"/>
                    </a:lnTo>
                    <a:lnTo>
                      <a:pt x="0" y="39"/>
                    </a:lnTo>
                    <a:lnTo>
                      <a:pt x="145" y="0"/>
                    </a:lnTo>
                  </a:path>
                </a:pathLst>
              </a:custGeom>
              <a:solidFill>
                <a:srgbClr val="BFBFBF"/>
              </a:solidFill>
              <a:ln w="9525" cap="rnd">
                <a:noFill/>
                <a:round/>
                <a:headEnd/>
                <a:tailEnd/>
              </a:ln>
            </p:spPr>
            <p:txBody>
              <a:bodyPr/>
              <a:lstStyle/>
              <a:p>
                <a:endParaRPr lang="zh-CN" altLang="en-US" sz="1400"/>
              </a:p>
            </p:txBody>
          </p:sp>
          <p:sp>
            <p:nvSpPr>
              <p:cNvPr id="101" name="Freeform 152"/>
              <p:cNvSpPr>
                <a:spLocks/>
              </p:cNvSpPr>
              <p:nvPr/>
            </p:nvSpPr>
            <p:spPr bwMode="auto">
              <a:xfrm>
                <a:off x="4326" y="2663"/>
                <a:ext cx="21" cy="22"/>
              </a:xfrm>
              <a:custGeom>
                <a:avLst/>
                <a:gdLst>
                  <a:gd name="T0" fmla="*/ 10 w 21"/>
                  <a:gd name="T1" fmla="*/ 21 h 22"/>
                  <a:gd name="T2" fmla="*/ 12 w 21"/>
                  <a:gd name="T3" fmla="*/ 20 h 22"/>
                  <a:gd name="T4" fmla="*/ 14 w 21"/>
                  <a:gd name="T5" fmla="*/ 19 h 22"/>
                  <a:gd name="T6" fmla="*/ 15 w 21"/>
                  <a:gd name="T7" fmla="*/ 18 h 22"/>
                  <a:gd name="T8" fmla="*/ 17 w 21"/>
                  <a:gd name="T9" fmla="*/ 16 h 22"/>
                  <a:gd name="T10" fmla="*/ 18 w 21"/>
                  <a:gd name="T11" fmla="*/ 14 h 22"/>
                  <a:gd name="T12" fmla="*/ 19 w 21"/>
                  <a:gd name="T13" fmla="*/ 12 h 22"/>
                  <a:gd name="T14" fmla="*/ 19 w 21"/>
                  <a:gd name="T15" fmla="*/ 10 h 22"/>
                  <a:gd name="T16" fmla="*/ 20 w 21"/>
                  <a:gd name="T17" fmla="*/ 8 h 22"/>
                  <a:gd name="T18" fmla="*/ 19 w 21"/>
                  <a:gd name="T19" fmla="*/ 6 h 22"/>
                  <a:gd name="T20" fmla="*/ 19 w 21"/>
                  <a:gd name="T21" fmla="*/ 4 h 22"/>
                  <a:gd name="T22" fmla="*/ 18 w 21"/>
                  <a:gd name="T23" fmla="*/ 3 h 22"/>
                  <a:gd name="T24" fmla="*/ 17 w 21"/>
                  <a:gd name="T25" fmla="*/ 2 h 22"/>
                  <a:gd name="T26" fmla="*/ 15 w 21"/>
                  <a:gd name="T27" fmla="*/ 1 h 22"/>
                  <a:gd name="T28" fmla="*/ 14 w 21"/>
                  <a:gd name="T29" fmla="*/ 0 h 22"/>
                  <a:gd name="T30" fmla="*/ 12 w 21"/>
                  <a:gd name="T31" fmla="*/ 0 h 22"/>
                  <a:gd name="T32" fmla="*/ 10 w 21"/>
                  <a:gd name="T33" fmla="*/ 1 h 22"/>
                  <a:gd name="T34" fmla="*/ 8 w 21"/>
                  <a:gd name="T35" fmla="*/ 1 h 22"/>
                  <a:gd name="T36" fmla="*/ 6 w 21"/>
                  <a:gd name="T37" fmla="*/ 2 h 22"/>
                  <a:gd name="T38" fmla="*/ 4 w 21"/>
                  <a:gd name="T39" fmla="*/ 4 h 22"/>
                  <a:gd name="T40" fmla="*/ 2 w 21"/>
                  <a:gd name="T41" fmla="*/ 6 h 22"/>
                  <a:gd name="T42" fmla="*/ 1 w 21"/>
                  <a:gd name="T43" fmla="*/ 7 h 22"/>
                  <a:gd name="T44" fmla="*/ 0 w 21"/>
                  <a:gd name="T45" fmla="*/ 9 h 22"/>
                  <a:gd name="T46" fmla="*/ 0 w 21"/>
                  <a:gd name="T47" fmla="*/ 11 h 22"/>
                  <a:gd name="T48" fmla="*/ 0 w 21"/>
                  <a:gd name="T49" fmla="*/ 13 h 22"/>
                  <a:gd name="T50" fmla="*/ 0 w 21"/>
                  <a:gd name="T51" fmla="*/ 15 h 22"/>
                  <a:gd name="T52" fmla="*/ 0 w 21"/>
                  <a:gd name="T53" fmla="*/ 17 h 22"/>
                  <a:gd name="T54" fmla="*/ 1 w 21"/>
                  <a:gd name="T55" fmla="*/ 19 h 22"/>
                  <a:gd name="T56" fmla="*/ 2 w 21"/>
                  <a:gd name="T57" fmla="*/ 20 h 22"/>
                  <a:gd name="T58" fmla="*/ 4 w 21"/>
                  <a:gd name="T59" fmla="*/ 21 h 22"/>
                  <a:gd name="T60" fmla="*/ 6 w 21"/>
                  <a:gd name="T61" fmla="*/ 21 h 22"/>
                  <a:gd name="T62" fmla="*/ 8 w 21"/>
                  <a:gd name="T63" fmla="*/ 21 h 22"/>
                  <a:gd name="T64" fmla="*/ 10 w 21"/>
                  <a:gd name="T65" fmla="*/ 21 h 2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1"/>
                  <a:gd name="T100" fmla="*/ 0 h 22"/>
                  <a:gd name="T101" fmla="*/ 21 w 21"/>
                  <a:gd name="T102" fmla="*/ 22 h 2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1" h="22">
                    <a:moveTo>
                      <a:pt x="10" y="21"/>
                    </a:moveTo>
                    <a:lnTo>
                      <a:pt x="12" y="20"/>
                    </a:lnTo>
                    <a:lnTo>
                      <a:pt x="14" y="19"/>
                    </a:lnTo>
                    <a:lnTo>
                      <a:pt x="15" y="18"/>
                    </a:lnTo>
                    <a:lnTo>
                      <a:pt x="17" y="16"/>
                    </a:lnTo>
                    <a:lnTo>
                      <a:pt x="18" y="14"/>
                    </a:lnTo>
                    <a:lnTo>
                      <a:pt x="19" y="12"/>
                    </a:lnTo>
                    <a:lnTo>
                      <a:pt x="19" y="10"/>
                    </a:lnTo>
                    <a:lnTo>
                      <a:pt x="20" y="8"/>
                    </a:lnTo>
                    <a:lnTo>
                      <a:pt x="19" y="6"/>
                    </a:lnTo>
                    <a:lnTo>
                      <a:pt x="19" y="4"/>
                    </a:lnTo>
                    <a:lnTo>
                      <a:pt x="18" y="3"/>
                    </a:lnTo>
                    <a:lnTo>
                      <a:pt x="17" y="2"/>
                    </a:lnTo>
                    <a:lnTo>
                      <a:pt x="15" y="1"/>
                    </a:lnTo>
                    <a:lnTo>
                      <a:pt x="14" y="0"/>
                    </a:lnTo>
                    <a:lnTo>
                      <a:pt x="12" y="0"/>
                    </a:lnTo>
                    <a:lnTo>
                      <a:pt x="10" y="1"/>
                    </a:lnTo>
                    <a:lnTo>
                      <a:pt x="8" y="1"/>
                    </a:lnTo>
                    <a:lnTo>
                      <a:pt x="6" y="2"/>
                    </a:lnTo>
                    <a:lnTo>
                      <a:pt x="4" y="4"/>
                    </a:lnTo>
                    <a:lnTo>
                      <a:pt x="2" y="6"/>
                    </a:lnTo>
                    <a:lnTo>
                      <a:pt x="1" y="7"/>
                    </a:lnTo>
                    <a:lnTo>
                      <a:pt x="0" y="9"/>
                    </a:lnTo>
                    <a:lnTo>
                      <a:pt x="0" y="11"/>
                    </a:lnTo>
                    <a:lnTo>
                      <a:pt x="0" y="13"/>
                    </a:lnTo>
                    <a:lnTo>
                      <a:pt x="0" y="15"/>
                    </a:lnTo>
                    <a:lnTo>
                      <a:pt x="0" y="17"/>
                    </a:lnTo>
                    <a:lnTo>
                      <a:pt x="1" y="19"/>
                    </a:lnTo>
                    <a:lnTo>
                      <a:pt x="2" y="20"/>
                    </a:lnTo>
                    <a:lnTo>
                      <a:pt x="4" y="21"/>
                    </a:lnTo>
                    <a:lnTo>
                      <a:pt x="6" y="21"/>
                    </a:lnTo>
                    <a:lnTo>
                      <a:pt x="8" y="21"/>
                    </a:lnTo>
                    <a:lnTo>
                      <a:pt x="10" y="21"/>
                    </a:lnTo>
                  </a:path>
                </a:pathLst>
              </a:custGeom>
              <a:solidFill>
                <a:srgbClr val="333333"/>
              </a:solidFill>
              <a:ln w="9525" cap="rnd">
                <a:noFill/>
                <a:round/>
                <a:headEnd/>
                <a:tailEnd/>
              </a:ln>
            </p:spPr>
            <p:txBody>
              <a:bodyPr/>
              <a:lstStyle/>
              <a:p>
                <a:endParaRPr lang="zh-CN" altLang="en-US" sz="1400"/>
              </a:p>
            </p:txBody>
          </p:sp>
          <p:sp>
            <p:nvSpPr>
              <p:cNvPr id="102" name="Freeform 153"/>
              <p:cNvSpPr>
                <a:spLocks/>
              </p:cNvSpPr>
              <p:nvPr/>
            </p:nvSpPr>
            <p:spPr bwMode="auto">
              <a:xfrm>
                <a:off x="4365" y="2653"/>
                <a:ext cx="21" cy="22"/>
              </a:xfrm>
              <a:custGeom>
                <a:avLst/>
                <a:gdLst>
                  <a:gd name="T0" fmla="*/ 10 w 21"/>
                  <a:gd name="T1" fmla="*/ 20 h 22"/>
                  <a:gd name="T2" fmla="*/ 12 w 21"/>
                  <a:gd name="T3" fmla="*/ 19 h 22"/>
                  <a:gd name="T4" fmla="*/ 14 w 21"/>
                  <a:gd name="T5" fmla="*/ 18 h 22"/>
                  <a:gd name="T6" fmla="*/ 16 w 21"/>
                  <a:gd name="T7" fmla="*/ 17 h 22"/>
                  <a:gd name="T8" fmla="*/ 17 w 21"/>
                  <a:gd name="T9" fmla="*/ 15 h 22"/>
                  <a:gd name="T10" fmla="*/ 18 w 21"/>
                  <a:gd name="T11" fmla="*/ 14 h 22"/>
                  <a:gd name="T12" fmla="*/ 19 w 21"/>
                  <a:gd name="T13" fmla="*/ 12 h 22"/>
                  <a:gd name="T14" fmla="*/ 20 w 21"/>
                  <a:gd name="T15" fmla="*/ 10 h 22"/>
                  <a:gd name="T16" fmla="*/ 20 w 21"/>
                  <a:gd name="T17" fmla="*/ 7 h 22"/>
                  <a:gd name="T18" fmla="*/ 20 w 21"/>
                  <a:gd name="T19" fmla="*/ 5 h 22"/>
                  <a:gd name="T20" fmla="*/ 19 w 21"/>
                  <a:gd name="T21" fmla="*/ 4 h 22"/>
                  <a:gd name="T22" fmla="*/ 18 w 21"/>
                  <a:gd name="T23" fmla="*/ 2 h 22"/>
                  <a:gd name="T24" fmla="*/ 17 w 21"/>
                  <a:gd name="T25" fmla="*/ 1 h 22"/>
                  <a:gd name="T26" fmla="*/ 16 w 21"/>
                  <a:gd name="T27" fmla="*/ 0 h 22"/>
                  <a:gd name="T28" fmla="*/ 14 w 21"/>
                  <a:gd name="T29" fmla="*/ 0 h 22"/>
                  <a:gd name="T30" fmla="*/ 12 w 21"/>
                  <a:gd name="T31" fmla="*/ 0 h 22"/>
                  <a:gd name="T32" fmla="*/ 10 w 21"/>
                  <a:gd name="T33" fmla="*/ 0 h 22"/>
                  <a:gd name="T34" fmla="*/ 8 w 21"/>
                  <a:gd name="T35" fmla="*/ 1 h 22"/>
                  <a:gd name="T36" fmla="*/ 6 w 21"/>
                  <a:gd name="T37" fmla="*/ 2 h 22"/>
                  <a:gd name="T38" fmla="*/ 4 w 21"/>
                  <a:gd name="T39" fmla="*/ 3 h 22"/>
                  <a:gd name="T40" fmla="*/ 3 w 21"/>
                  <a:gd name="T41" fmla="*/ 5 h 22"/>
                  <a:gd name="T42" fmla="*/ 2 w 21"/>
                  <a:gd name="T43" fmla="*/ 7 h 22"/>
                  <a:gd name="T44" fmla="*/ 1 w 21"/>
                  <a:gd name="T45" fmla="*/ 9 h 22"/>
                  <a:gd name="T46" fmla="*/ 0 w 21"/>
                  <a:gd name="T47" fmla="*/ 11 h 22"/>
                  <a:gd name="T48" fmla="*/ 0 w 21"/>
                  <a:gd name="T49" fmla="*/ 13 h 22"/>
                  <a:gd name="T50" fmla="*/ 0 w 21"/>
                  <a:gd name="T51" fmla="*/ 15 h 22"/>
                  <a:gd name="T52" fmla="*/ 1 w 21"/>
                  <a:gd name="T53" fmla="*/ 17 h 22"/>
                  <a:gd name="T54" fmla="*/ 2 w 21"/>
                  <a:gd name="T55" fmla="*/ 18 h 22"/>
                  <a:gd name="T56" fmla="*/ 3 w 21"/>
                  <a:gd name="T57" fmla="*/ 19 h 22"/>
                  <a:gd name="T58" fmla="*/ 4 w 21"/>
                  <a:gd name="T59" fmla="*/ 20 h 22"/>
                  <a:gd name="T60" fmla="*/ 6 w 21"/>
                  <a:gd name="T61" fmla="*/ 21 h 22"/>
                  <a:gd name="T62" fmla="*/ 8 w 21"/>
                  <a:gd name="T63" fmla="*/ 21 h 22"/>
                  <a:gd name="T64" fmla="*/ 10 w 21"/>
                  <a:gd name="T65" fmla="*/ 20 h 2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1"/>
                  <a:gd name="T100" fmla="*/ 0 h 22"/>
                  <a:gd name="T101" fmla="*/ 21 w 21"/>
                  <a:gd name="T102" fmla="*/ 22 h 2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1" h="22">
                    <a:moveTo>
                      <a:pt x="10" y="20"/>
                    </a:moveTo>
                    <a:lnTo>
                      <a:pt x="12" y="19"/>
                    </a:lnTo>
                    <a:lnTo>
                      <a:pt x="14" y="18"/>
                    </a:lnTo>
                    <a:lnTo>
                      <a:pt x="16" y="17"/>
                    </a:lnTo>
                    <a:lnTo>
                      <a:pt x="17" y="15"/>
                    </a:lnTo>
                    <a:lnTo>
                      <a:pt x="18" y="14"/>
                    </a:lnTo>
                    <a:lnTo>
                      <a:pt x="19" y="12"/>
                    </a:lnTo>
                    <a:lnTo>
                      <a:pt x="20" y="10"/>
                    </a:lnTo>
                    <a:lnTo>
                      <a:pt x="20" y="7"/>
                    </a:lnTo>
                    <a:lnTo>
                      <a:pt x="20" y="5"/>
                    </a:lnTo>
                    <a:lnTo>
                      <a:pt x="19" y="4"/>
                    </a:lnTo>
                    <a:lnTo>
                      <a:pt x="18" y="2"/>
                    </a:lnTo>
                    <a:lnTo>
                      <a:pt x="17" y="1"/>
                    </a:lnTo>
                    <a:lnTo>
                      <a:pt x="16" y="0"/>
                    </a:lnTo>
                    <a:lnTo>
                      <a:pt x="14" y="0"/>
                    </a:lnTo>
                    <a:lnTo>
                      <a:pt x="12" y="0"/>
                    </a:lnTo>
                    <a:lnTo>
                      <a:pt x="10" y="0"/>
                    </a:lnTo>
                    <a:lnTo>
                      <a:pt x="8" y="1"/>
                    </a:lnTo>
                    <a:lnTo>
                      <a:pt x="6" y="2"/>
                    </a:lnTo>
                    <a:lnTo>
                      <a:pt x="4" y="3"/>
                    </a:lnTo>
                    <a:lnTo>
                      <a:pt x="3" y="5"/>
                    </a:lnTo>
                    <a:lnTo>
                      <a:pt x="2" y="7"/>
                    </a:lnTo>
                    <a:lnTo>
                      <a:pt x="1" y="9"/>
                    </a:lnTo>
                    <a:lnTo>
                      <a:pt x="0" y="11"/>
                    </a:lnTo>
                    <a:lnTo>
                      <a:pt x="0" y="13"/>
                    </a:lnTo>
                    <a:lnTo>
                      <a:pt x="0" y="15"/>
                    </a:lnTo>
                    <a:lnTo>
                      <a:pt x="1" y="17"/>
                    </a:lnTo>
                    <a:lnTo>
                      <a:pt x="2" y="18"/>
                    </a:lnTo>
                    <a:lnTo>
                      <a:pt x="3" y="19"/>
                    </a:lnTo>
                    <a:lnTo>
                      <a:pt x="4" y="20"/>
                    </a:lnTo>
                    <a:lnTo>
                      <a:pt x="6" y="21"/>
                    </a:lnTo>
                    <a:lnTo>
                      <a:pt x="8" y="21"/>
                    </a:lnTo>
                    <a:lnTo>
                      <a:pt x="10" y="20"/>
                    </a:lnTo>
                  </a:path>
                </a:pathLst>
              </a:custGeom>
              <a:solidFill>
                <a:srgbClr val="333333"/>
              </a:solidFill>
              <a:ln w="9525" cap="rnd">
                <a:noFill/>
                <a:round/>
                <a:headEnd/>
                <a:tailEnd/>
              </a:ln>
            </p:spPr>
            <p:txBody>
              <a:bodyPr/>
              <a:lstStyle/>
              <a:p>
                <a:endParaRPr lang="zh-CN" altLang="en-US" sz="1400"/>
              </a:p>
            </p:txBody>
          </p:sp>
          <p:sp>
            <p:nvSpPr>
              <p:cNvPr id="103" name="Freeform 154"/>
              <p:cNvSpPr>
                <a:spLocks/>
              </p:cNvSpPr>
              <p:nvPr/>
            </p:nvSpPr>
            <p:spPr bwMode="auto">
              <a:xfrm>
                <a:off x="4404" y="2642"/>
                <a:ext cx="21" cy="22"/>
              </a:xfrm>
              <a:custGeom>
                <a:avLst/>
                <a:gdLst>
                  <a:gd name="T0" fmla="*/ 10 w 21"/>
                  <a:gd name="T1" fmla="*/ 21 h 22"/>
                  <a:gd name="T2" fmla="*/ 12 w 21"/>
                  <a:gd name="T3" fmla="*/ 20 h 22"/>
                  <a:gd name="T4" fmla="*/ 14 w 21"/>
                  <a:gd name="T5" fmla="*/ 19 h 22"/>
                  <a:gd name="T6" fmla="*/ 16 w 21"/>
                  <a:gd name="T7" fmla="*/ 17 h 22"/>
                  <a:gd name="T8" fmla="*/ 17 w 21"/>
                  <a:gd name="T9" fmla="*/ 16 h 22"/>
                  <a:gd name="T10" fmla="*/ 19 w 21"/>
                  <a:gd name="T11" fmla="*/ 14 h 22"/>
                  <a:gd name="T12" fmla="*/ 19 w 21"/>
                  <a:gd name="T13" fmla="*/ 12 h 22"/>
                  <a:gd name="T14" fmla="*/ 20 w 21"/>
                  <a:gd name="T15" fmla="*/ 10 h 22"/>
                  <a:gd name="T16" fmla="*/ 20 w 21"/>
                  <a:gd name="T17" fmla="*/ 8 h 22"/>
                  <a:gd name="T18" fmla="*/ 20 w 21"/>
                  <a:gd name="T19" fmla="*/ 6 h 22"/>
                  <a:gd name="T20" fmla="*/ 19 w 21"/>
                  <a:gd name="T21" fmla="*/ 4 h 22"/>
                  <a:gd name="T22" fmla="*/ 19 w 21"/>
                  <a:gd name="T23" fmla="*/ 3 h 22"/>
                  <a:gd name="T24" fmla="*/ 17 w 21"/>
                  <a:gd name="T25" fmla="*/ 2 h 22"/>
                  <a:gd name="T26" fmla="*/ 16 w 21"/>
                  <a:gd name="T27" fmla="*/ 1 h 22"/>
                  <a:gd name="T28" fmla="*/ 14 w 21"/>
                  <a:gd name="T29" fmla="*/ 0 h 22"/>
                  <a:gd name="T30" fmla="*/ 12 w 21"/>
                  <a:gd name="T31" fmla="*/ 0 h 22"/>
                  <a:gd name="T32" fmla="*/ 10 w 21"/>
                  <a:gd name="T33" fmla="*/ 0 h 22"/>
                  <a:gd name="T34" fmla="*/ 8 w 21"/>
                  <a:gd name="T35" fmla="*/ 1 h 22"/>
                  <a:gd name="T36" fmla="*/ 6 w 21"/>
                  <a:gd name="T37" fmla="*/ 2 h 22"/>
                  <a:gd name="T38" fmla="*/ 5 w 21"/>
                  <a:gd name="T39" fmla="*/ 4 h 22"/>
                  <a:gd name="T40" fmla="*/ 3 w 21"/>
                  <a:gd name="T41" fmla="*/ 5 h 22"/>
                  <a:gd name="T42" fmla="*/ 2 w 21"/>
                  <a:gd name="T43" fmla="*/ 7 h 22"/>
                  <a:gd name="T44" fmla="*/ 1 w 21"/>
                  <a:gd name="T45" fmla="*/ 9 h 22"/>
                  <a:gd name="T46" fmla="*/ 0 w 21"/>
                  <a:gd name="T47" fmla="*/ 11 h 22"/>
                  <a:gd name="T48" fmla="*/ 0 w 21"/>
                  <a:gd name="T49" fmla="*/ 13 h 22"/>
                  <a:gd name="T50" fmla="*/ 0 w 21"/>
                  <a:gd name="T51" fmla="*/ 15 h 22"/>
                  <a:gd name="T52" fmla="*/ 1 w 21"/>
                  <a:gd name="T53" fmla="*/ 17 h 22"/>
                  <a:gd name="T54" fmla="*/ 2 w 21"/>
                  <a:gd name="T55" fmla="*/ 19 h 22"/>
                  <a:gd name="T56" fmla="*/ 3 w 21"/>
                  <a:gd name="T57" fmla="*/ 20 h 22"/>
                  <a:gd name="T58" fmla="*/ 5 w 21"/>
                  <a:gd name="T59" fmla="*/ 21 h 22"/>
                  <a:gd name="T60" fmla="*/ 6 w 21"/>
                  <a:gd name="T61" fmla="*/ 21 h 22"/>
                  <a:gd name="T62" fmla="*/ 8 w 21"/>
                  <a:gd name="T63" fmla="*/ 21 h 22"/>
                  <a:gd name="T64" fmla="*/ 10 w 21"/>
                  <a:gd name="T65" fmla="*/ 21 h 2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1"/>
                  <a:gd name="T100" fmla="*/ 0 h 22"/>
                  <a:gd name="T101" fmla="*/ 21 w 21"/>
                  <a:gd name="T102" fmla="*/ 22 h 2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1" h="22">
                    <a:moveTo>
                      <a:pt x="10" y="21"/>
                    </a:moveTo>
                    <a:lnTo>
                      <a:pt x="12" y="20"/>
                    </a:lnTo>
                    <a:lnTo>
                      <a:pt x="14" y="19"/>
                    </a:lnTo>
                    <a:lnTo>
                      <a:pt x="16" y="17"/>
                    </a:lnTo>
                    <a:lnTo>
                      <a:pt x="17" y="16"/>
                    </a:lnTo>
                    <a:lnTo>
                      <a:pt x="19" y="14"/>
                    </a:lnTo>
                    <a:lnTo>
                      <a:pt x="19" y="12"/>
                    </a:lnTo>
                    <a:lnTo>
                      <a:pt x="20" y="10"/>
                    </a:lnTo>
                    <a:lnTo>
                      <a:pt x="20" y="8"/>
                    </a:lnTo>
                    <a:lnTo>
                      <a:pt x="20" y="6"/>
                    </a:lnTo>
                    <a:lnTo>
                      <a:pt x="19" y="4"/>
                    </a:lnTo>
                    <a:lnTo>
                      <a:pt x="19" y="3"/>
                    </a:lnTo>
                    <a:lnTo>
                      <a:pt x="17" y="2"/>
                    </a:lnTo>
                    <a:lnTo>
                      <a:pt x="16" y="1"/>
                    </a:lnTo>
                    <a:lnTo>
                      <a:pt x="14" y="0"/>
                    </a:lnTo>
                    <a:lnTo>
                      <a:pt x="12" y="0"/>
                    </a:lnTo>
                    <a:lnTo>
                      <a:pt x="10" y="0"/>
                    </a:lnTo>
                    <a:lnTo>
                      <a:pt x="8" y="1"/>
                    </a:lnTo>
                    <a:lnTo>
                      <a:pt x="6" y="2"/>
                    </a:lnTo>
                    <a:lnTo>
                      <a:pt x="5" y="4"/>
                    </a:lnTo>
                    <a:lnTo>
                      <a:pt x="3" y="5"/>
                    </a:lnTo>
                    <a:lnTo>
                      <a:pt x="2" y="7"/>
                    </a:lnTo>
                    <a:lnTo>
                      <a:pt x="1" y="9"/>
                    </a:lnTo>
                    <a:lnTo>
                      <a:pt x="0" y="11"/>
                    </a:lnTo>
                    <a:lnTo>
                      <a:pt x="0" y="13"/>
                    </a:lnTo>
                    <a:lnTo>
                      <a:pt x="0" y="15"/>
                    </a:lnTo>
                    <a:lnTo>
                      <a:pt x="1" y="17"/>
                    </a:lnTo>
                    <a:lnTo>
                      <a:pt x="2" y="19"/>
                    </a:lnTo>
                    <a:lnTo>
                      <a:pt x="3" y="20"/>
                    </a:lnTo>
                    <a:lnTo>
                      <a:pt x="5" y="21"/>
                    </a:lnTo>
                    <a:lnTo>
                      <a:pt x="6" y="21"/>
                    </a:lnTo>
                    <a:lnTo>
                      <a:pt x="8" y="21"/>
                    </a:lnTo>
                    <a:lnTo>
                      <a:pt x="10" y="21"/>
                    </a:lnTo>
                  </a:path>
                </a:pathLst>
              </a:custGeom>
              <a:solidFill>
                <a:srgbClr val="333333"/>
              </a:solidFill>
              <a:ln w="9525" cap="rnd">
                <a:noFill/>
                <a:round/>
                <a:headEnd/>
                <a:tailEnd/>
              </a:ln>
            </p:spPr>
            <p:txBody>
              <a:bodyPr/>
              <a:lstStyle/>
              <a:p>
                <a:endParaRPr lang="zh-CN" altLang="en-US" sz="1400"/>
              </a:p>
            </p:txBody>
          </p:sp>
          <p:sp>
            <p:nvSpPr>
              <p:cNvPr id="104" name="Freeform 155"/>
              <p:cNvSpPr>
                <a:spLocks/>
              </p:cNvSpPr>
              <p:nvPr/>
            </p:nvSpPr>
            <p:spPr bwMode="auto">
              <a:xfrm>
                <a:off x="4131" y="2604"/>
                <a:ext cx="146" cy="224"/>
              </a:xfrm>
              <a:custGeom>
                <a:avLst/>
                <a:gdLst>
                  <a:gd name="T0" fmla="*/ 145 w 146"/>
                  <a:gd name="T1" fmla="*/ 0 h 224"/>
                  <a:gd name="T2" fmla="*/ 145 w 146"/>
                  <a:gd name="T3" fmla="*/ 185 h 224"/>
                  <a:gd name="T4" fmla="*/ 0 w 146"/>
                  <a:gd name="T5" fmla="*/ 223 h 224"/>
                  <a:gd name="T6" fmla="*/ 0 w 146"/>
                  <a:gd name="T7" fmla="*/ 39 h 224"/>
                  <a:gd name="T8" fmla="*/ 145 w 146"/>
                  <a:gd name="T9" fmla="*/ 0 h 224"/>
                  <a:gd name="T10" fmla="*/ 0 60000 65536"/>
                  <a:gd name="T11" fmla="*/ 0 60000 65536"/>
                  <a:gd name="T12" fmla="*/ 0 60000 65536"/>
                  <a:gd name="T13" fmla="*/ 0 60000 65536"/>
                  <a:gd name="T14" fmla="*/ 0 60000 65536"/>
                  <a:gd name="T15" fmla="*/ 0 w 146"/>
                  <a:gd name="T16" fmla="*/ 0 h 224"/>
                  <a:gd name="T17" fmla="*/ 146 w 146"/>
                  <a:gd name="T18" fmla="*/ 224 h 224"/>
                </a:gdLst>
                <a:ahLst/>
                <a:cxnLst>
                  <a:cxn ang="T10">
                    <a:pos x="T0" y="T1"/>
                  </a:cxn>
                  <a:cxn ang="T11">
                    <a:pos x="T2" y="T3"/>
                  </a:cxn>
                  <a:cxn ang="T12">
                    <a:pos x="T4" y="T5"/>
                  </a:cxn>
                  <a:cxn ang="T13">
                    <a:pos x="T6" y="T7"/>
                  </a:cxn>
                  <a:cxn ang="T14">
                    <a:pos x="T8" y="T9"/>
                  </a:cxn>
                </a:cxnLst>
                <a:rect l="T15" t="T16" r="T17" b="T18"/>
                <a:pathLst>
                  <a:path w="146" h="224">
                    <a:moveTo>
                      <a:pt x="145" y="0"/>
                    </a:moveTo>
                    <a:lnTo>
                      <a:pt x="145" y="185"/>
                    </a:lnTo>
                    <a:lnTo>
                      <a:pt x="0" y="223"/>
                    </a:lnTo>
                    <a:lnTo>
                      <a:pt x="0" y="39"/>
                    </a:lnTo>
                    <a:lnTo>
                      <a:pt x="145" y="0"/>
                    </a:lnTo>
                  </a:path>
                </a:pathLst>
              </a:custGeom>
              <a:solidFill>
                <a:srgbClr val="4C4C4C"/>
              </a:solidFill>
              <a:ln w="9525" cap="rnd">
                <a:noFill/>
                <a:round/>
                <a:headEnd/>
                <a:tailEnd/>
              </a:ln>
            </p:spPr>
            <p:txBody>
              <a:bodyPr/>
              <a:lstStyle/>
              <a:p>
                <a:endParaRPr lang="zh-CN" altLang="en-US" sz="1400"/>
              </a:p>
            </p:txBody>
          </p:sp>
          <p:sp>
            <p:nvSpPr>
              <p:cNvPr id="105" name="Freeform 156"/>
              <p:cNvSpPr>
                <a:spLocks/>
              </p:cNvSpPr>
              <p:nvPr/>
            </p:nvSpPr>
            <p:spPr bwMode="auto">
              <a:xfrm>
                <a:off x="4135" y="2599"/>
                <a:ext cx="146" cy="224"/>
              </a:xfrm>
              <a:custGeom>
                <a:avLst/>
                <a:gdLst>
                  <a:gd name="T0" fmla="*/ 145 w 146"/>
                  <a:gd name="T1" fmla="*/ 0 h 224"/>
                  <a:gd name="T2" fmla="*/ 145 w 146"/>
                  <a:gd name="T3" fmla="*/ 185 h 224"/>
                  <a:gd name="T4" fmla="*/ 0 w 146"/>
                  <a:gd name="T5" fmla="*/ 223 h 224"/>
                  <a:gd name="T6" fmla="*/ 0 w 146"/>
                  <a:gd name="T7" fmla="*/ 39 h 224"/>
                  <a:gd name="T8" fmla="*/ 145 w 146"/>
                  <a:gd name="T9" fmla="*/ 0 h 224"/>
                  <a:gd name="T10" fmla="*/ 0 60000 65536"/>
                  <a:gd name="T11" fmla="*/ 0 60000 65536"/>
                  <a:gd name="T12" fmla="*/ 0 60000 65536"/>
                  <a:gd name="T13" fmla="*/ 0 60000 65536"/>
                  <a:gd name="T14" fmla="*/ 0 60000 65536"/>
                  <a:gd name="T15" fmla="*/ 0 w 146"/>
                  <a:gd name="T16" fmla="*/ 0 h 224"/>
                  <a:gd name="T17" fmla="*/ 146 w 146"/>
                  <a:gd name="T18" fmla="*/ 224 h 224"/>
                </a:gdLst>
                <a:ahLst/>
                <a:cxnLst>
                  <a:cxn ang="T10">
                    <a:pos x="T0" y="T1"/>
                  </a:cxn>
                  <a:cxn ang="T11">
                    <a:pos x="T2" y="T3"/>
                  </a:cxn>
                  <a:cxn ang="T12">
                    <a:pos x="T4" y="T5"/>
                  </a:cxn>
                  <a:cxn ang="T13">
                    <a:pos x="T6" y="T7"/>
                  </a:cxn>
                  <a:cxn ang="T14">
                    <a:pos x="T8" y="T9"/>
                  </a:cxn>
                </a:cxnLst>
                <a:rect l="T15" t="T16" r="T17" b="T18"/>
                <a:pathLst>
                  <a:path w="146" h="224">
                    <a:moveTo>
                      <a:pt x="145" y="0"/>
                    </a:moveTo>
                    <a:lnTo>
                      <a:pt x="145" y="185"/>
                    </a:lnTo>
                    <a:lnTo>
                      <a:pt x="0" y="223"/>
                    </a:lnTo>
                    <a:lnTo>
                      <a:pt x="0" y="39"/>
                    </a:lnTo>
                    <a:lnTo>
                      <a:pt x="145" y="0"/>
                    </a:lnTo>
                  </a:path>
                </a:pathLst>
              </a:custGeom>
              <a:solidFill>
                <a:srgbClr val="BFBFBF"/>
              </a:solidFill>
              <a:ln w="9525" cap="rnd">
                <a:noFill/>
                <a:round/>
                <a:headEnd/>
                <a:tailEnd/>
              </a:ln>
            </p:spPr>
            <p:txBody>
              <a:bodyPr/>
              <a:lstStyle/>
              <a:p>
                <a:endParaRPr lang="zh-CN" altLang="en-US" sz="1400"/>
              </a:p>
            </p:txBody>
          </p:sp>
          <p:sp>
            <p:nvSpPr>
              <p:cNvPr id="106" name="Freeform 157"/>
              <p:cNvSpPr>
                <a:spLocks/>
              </p:cNvSpPr>
              <p:nvPr/>
            </p:nvSpPr>
            <p:spPr bwMode="auto">
              <a:xfrm>
                <a:off x="4468" y="2514"/>
                <a:ext cx="145" cy="224"/>
              </a:xfrm>
              <a:custGeom>
                <a:avLst/>
                <a:gdLst>
                  <a:gd name="T0" fmla="*/ 144 w 145"/>
                  <a:gd name="T1" fmla="*/ 0 h 224"/>
                  <a:gd name="T2" fmla="*/ 144 w 145"/>
                  <a:gd name="T3" fmla="*/ 185 h 224"/>
                  <a:gd name="T4" fmla="*/ 0 w 145"/>
                  <a:gd name="T5" fmla="*/ 223 h 224"/>
                  <a:gd name="T6" fmla="*/ 0 w 145"/>
                  <a:gd name="T7" fmla="*/ 39 h 224"/>
                  <a:gd name="T8" fmla="*/ 144 w 145"/>
                  <a:gd name="T9" fmla="*/ 0 h 224"/>
                  <a:gd name="T10" fmla="*/ 0 60000 65536"/>
                  <a:gd name="T11" fmla="*/ 0 60000 65536"/>
                  <a:gd name="T12" fmla="*/ 0 60000 65536"/>
                  <a:gd name="T13" fmla="*/ 0 60000 65536"/>
                  <a:gd name="T14" fmla="*/ 0 60000 65536"/>
                  <a:gd name="T15" fmla="*/ 0 w 145"/>
                  <a:gd name="T16" fmla="*/ 0 h 224"/>
                  <a:gd name="T17" fmla="*/ 145 w 145"/>
                  <a:gd name="T18" fmla="*/ 224 h 224"/>
                </a:gdLst>
                <a:ahLst/>
                <a:cxnLst>
                  <a:cxn ang="T10">
                    <a:pos x="T0" y="T1"/>
                  </a:cxn>
                  <a:cxn ang="T11">
                    <a:pos x="T2" y="T3"/>
                  </a:cxn>
                  <a:cxn ang="T12">
                    <a:pos x="T4" y="T5"/>
                  </a:cxn>
                  <a:cxn ang="T13">
                    <a:pos x="T6" y="T7"/>
                  </a:cxn>
                  <a:cxn ang="T14">
                    <a:pos x="T8" y="T9"/>
                  </a:cxn>
                </a:cxnLst>
                <a:rect l="T15" t="T16" r="T17" b="T18"/>
                <a:pathLst>
                  <a:path w="145" h="224">
                    <a:moveTo>
                      <a:pt x="144" y="0"/>
                    </a:moveTo>
                    <a:lnTo>
                      <a:pt x="144" y="185"/>
                    </a:lnTo>
                    <a:lnTo>
                      <a:pt x="0" y="223"/>
                    </a:lnTo>
                    <a:lnTo>
                      <a:pt x="0" y="39"/>
                    </a:lnTo>
                    <a:lnTo>
                      <a:pt x="144" y="0"/>
                    </a:lnTo>
                  </a:path>
                </a:pathLst>
              </a:custGeom>
              <a:solidFill>
                <a:srgbClr val="4C4C4C"/>
              </a:solidFill>
              <a:ln w="9525" cap="rnd">
                <a:noFill/>
                <a:round/>
                <a:headEnd/>
                <a:tailEnd/>
              </a:ln>
            </p:spPr>
            <p:txBody>
              <a:bodyPr/>
              <a:lstStyle/>
              <a:p>
                <a:endParaRPr lang="zh-CN" altLang="en-US" sz="1400"/>
              </a:p>
            </p:txBody>
          </p:sp>
          <p:sp>
            <p:nvSpPr>
              <p:cNvPr id="107" name="Freeform 158"/>
              <p:cNvSpPr>
                <a:spLocks/>
              </p:cNvSpPr>
              <p:nvPr/>
            </p:nvSpPr>
            <p:spPr bwMode="auto">
              <a:xfrm>
                <a:off x="4472" y="2509"/>
                <a:ext cx="145" cy="224"/>
              </a:xfrm>
              <a:custGeom>
                <a:avLst/>
                <a:gdLst>
                  <a:gd name="T0" fmla="*/ 144 w 145"/>
                  <a:gd name="T1" fmla="*/ 0 h 224"/>
                  <a:gd name="T2" fmla="*/ 144 w 145"/>
                  <a:gd name="T3" fmla="*/ 184 h 224"/>
                  <a:gd name="T4" fmla="*/ 0 w 145"/>
                  <a:gd name="T5" fmla="*/ 223 h 224"/>
                  <a:gd name="T6" fmla="*/ 0 w 145"/>
                  <a:gd name="T7" fmla="*/ 38 h 224"/>
                  <a:gd name="T8" fmla="*/ 144 w 145"/>
                  <a:gd name="T9" fmla="*/ 0 h 224"/>
                  <a:gd name="T10" fmla="*/ 0 60000 65536"/>
                  <a:gd name="T11" fmla="*/ 0 60000 65536"/>
                  <a:gd name="T12" fmla="*/ 0 60000 65536"/>
                  <a:gd name="T13" fmla="*/ 0 60000 65536"/>
                  <a:gd name="T14" fmla="*/ 0 60000 65536"/>
                  <a:gd name="T15" fmla="*/ 0 w 145"/>
                  <a:gd name="T16" fmla="*/ 0 h 224"/>
                  <a:gd name="T17" fmla="*/ 145 w 145"/>
                  <a:gd name="T18" fmla="*/ 224 h 224"/>
                </a:gdLst>
                <a:ahLst/>
                <a:cxnLst>
                  <a:cxn ang="T10">
                    <a:pos x="T0" y="T1"/>
                  </a:cxn>
                  <a:cxn ang="T11">
                    <a:pos x="T2" y="T3"/>
                  </a:cxn>
                  <a:cxn ang="T12">
                    <a:pos x="T4" y="T5"/>
                  </a:cxn>
                  <a:cxn ang="T13">
                    <a:pos x="T6" y="T7"/>
                  </a:cxn>
                  <a:cxn ang="T14">
                    <a:pos x="T8" y="T9"/>
                  </a:cxn>
                </a:cxnLst>
                <a:rect l="T15" t="T16" r="T17" b="T18"/>
                <a:pathLst>
                  <a:path w="145" h="224">
                    <a:moveTo>
                      <a:pt x="144" y="0"/>
                    </a:moveTo>
                    <a:lnTo>
                      <a:pt x="144" y="184"/>
                    </a:lnTo>
                    <a:lnTo>
                      <a:pt x="0" y="223"/>
                    </a:lnTo>
                    <a:lnTo>
                      <a:pt x="0" y="38"/>
                    </a:lnTo>
                    <a:lnTo>
                      <a:pt x="144" y="0"/>
                    </a:lnTo>
                  </a:path>
                </a:pathLst>
              </a:custGeom>
              <a:solidFill>
                <a:srgbClr val="BFBFBF"/>
              </a:solidFill>
              <a:ln w="9525" cap="rnd">
                <a:noFill/>
                <a:round/>
                <a:headEnd/>
                <a:tailEnd/>
              </a:ln>
            </p:spPr>
            <p:txBody>
              <a:bodyPr/>
              <a:lstStyle/>
              <a:p>
                <a:endParaRPr lang="zh-CN" altLang="en-US" sz="1400"/>
              </a:p>
            </p:txBody>
          </p:sp>
          <p:sp>
            <p:nvSpPr>
              <p:cNvPr id="108" name="Freeform 159"/>
              <p:cNvSpPr>
                <a:spLocks/>
              </p:cNvSpPr>
              <p:nvPr/>
            </p:nvSpPr>
            <p:spPr bwMode="auto">
              <a:xfrm>
                <a:off x="4636" y="2469"/>
                <a:ext cx="146" cy="224"/>
              </a:xfrm>
              <a:custGeom>
                <a:avLst/>
                <a:gdLst>
                  <a:gd name="T0" fmla="*/ 145 w 146"/>
                  <a:gd name="T1" fmla="*/ 0 h 224"/>
                  <a:gd name="T2" fmla="*/ 145 w 146"/>
                  <a:gd name="T3" fmla="*/ 184 h 224"/>
                  <a:gd name="T4" fmla="*/ 0 w 146"/>
                  <a:gd name="T5" fmla="*/ 223 h 224"/>
                  <a:gd name="T6" fmla="*/ 0 w 146"/>
                  <a:gd name="T7" fmla="*/ 38 h 224"/>
                  <a:gd name="T8" fmla="*/ 145 w 146"/>
                  <a:gd name="T9" fmla="*/ 0 h 224"/>
                  <a:gd name="T10" fmla="*/ 0 60000 65536"/>
                  <a:gd name="T11" fmla="*/ 0 60000 65536"/>
                  <a:gd name="T12" fmla="*/ 0 60000 65536"/>
                  <a:gd name="T13" fmla="*/ 0 60000 65536"/>
                  <a:gd name="T14" fmla="*/ 0 60000 65536"/>
                  <a:gd name="T15" fmla="*/ 0 w 146"/>
                  <a:gd name="T16" fmla="*/ 0 h 224"/>
                  <a:gd name="T17" fmla="*/ 146 w 146"/>
                  <a:gd name="T18" fmla="*/ 224 h 224"/>
                </a:gdLst>
                <a:ahLst/>
                <a:cxnLst>
                  <a:cxn ang="T10">
                    <a:pos x="T0" y="T1"/>
                  </a:cxn>
                  <a:cxn ang="T11">
                    <a:pos x="T2" y="T3"/>
                  </a:cxn>
                  <a:cxn ang="T12">
                    <a:pos x="T4" y="T5"/>
                  </a:cxn>
                  <a:cxn ang="T13">
                    <a:pos x="T6" y="T7"/>
                  </a:cxn>
                  <a:cxn ang="T14">
                    <a:pos x="T8" y="T9"/>
                  </a:cxn>
                </a:cxnLst>
                <a:rect l="T15" t="T16" r="T17" b="T18"/>
                <a:pathLst>
                  <a:path w="146" h="224">
                    <a:moveTo>
                      <a:pt x="145" y="0"/>
                    </a:moveTo>
                    <a:lnTo>
                      <a:pt x="145" y="184"/>
                    </a:lnTo>
                    <a:lnTo>
                      <a:pt x="0" y="223"/>
                    </a:lnTo>
                    <a:lnTo>
                      <a:pt x="0" y="38"/>
                    </a:lnTo>
                    <a:lnTo>
                      <a:pt x="145" y="0"/>
                    </a:lnTo>
                  </a:path>
                </a:pathLst>
              </a:custGeom>
              <a:solidFill>
                <a:srgbClr val="4C4C4C"/>
              </a:solidFill>
              <a:ln w="9525" cap="rnd">
                <a:noFill/>
                <a:round/>
                <a:headEnd/>
                <a:tailEnd/>
              </a:ln>
            </p:spPr>
            <p:txBody>
              <a:bodyPr/>
              <a:lstStyle/>
              <a:p>
                <a:endParaRPr lang="zh-CN" altLang="en-US" sz="1400"/>
              </a:p>
            </p:txBody>
          </p:sp>
          <p:sp>
            <p:nvSpPr>
              <p:cNvPr id="109" name="Freeform 160"/>
              <p:cNvSpPr>
                <a:spLocks/>
              </p:cNvSpPr>
              <p:nvPr/>
            </p:nvSpPr>
            <p:spPr bwMode="auto">
              <a:xfrm>
                <a:off x="4640" y="2464"/>
                <a:ext cx="146" cy="224"/>
              </a:xfrm>
              <a:custGeom>
                <a:avLst/>
                <a:gdLst>
                  <a:gd name="T0" fmla="*/ 145 w 146"/>
                  <a:gd name="T1" fmla="*/ 0 h 224"/>
                  <a:gd name="T2" fmla="*/ 145 w 146"/>
                  <a:gd name="T3" fmla="*/ 184 h 224"/>
                  <a:gd name="T4" fmla="*/ 0 w 146"/>
                  <a:gd name="T5" fmla="*/ 223 h 224"/>
                  <a:gd name="T6" fmla="*/ 0 w 146"/>
                  <a:gd name="T7" fmla="*/ 38 h 224"/>
                  <a:gd name="T8" fmla="*/ 145 w 146"/>
                  <a:gd name="T9" fmla="*/ 0 h 224"/>
                  <a:gd name="T10" fmla="*/ 0 60000 65536"/>
                  <a:gd name="T11" fmla="*/ 0 60000 65536"/>
                  <a:gd name="T12" fmla="*/ 0 60000 65536"/>
                  <a:gd name="T13" fmla="*/ 0 60000 65536"/>
                  <a:gd name="T14" fmla="*/ 0 60000 65536"/>
                  <a:gd name="T15" fmla="*/ 0 w 146"/>
                  <a:gd name="T16" fmla="*/ 0 h 224"/>
                  <a:gd name="T17" fmla="*/ 146 w 146"/>
                  <a:gd name="T18" fmla="*/ 224 h 224"/>
                </a:gdLst>
                <a:ahLst/>
                <a:cxnLst>
                  <a:cxn ang="T10">
                    <a:pos x="T0" y="T1"/>
                  </a:cxn>
                  <a:cxn ang="T11">
                    <a:pos x="T2" y="T3"/>
                  </a:cxn>
                  <a:cxn ang="T12">
                    <a:pos x="T4" y="T5"/>
                  </a:cxn>
                  <a:cxn ang="T13">
                    <a:pos x="T6" y="T7"/>
                  </a:cxn>
                  <a:cxn ang="T14">
                    <a:pos x="T8" y="T9"/>
                  </a:cxn>
                </a:cxnLst>
                <a:rect l="T15" t="T16" r="T17" b="T18"/>
                <a:pathLst>
                  <a:path w="146" h="224">
                    <a:moveTo>
                      <a:pt x="145" y="0"/>
                    </a:moveTo>
                    <a:lnTo>
                      <a:pt x="145" y="184"/>
                    </a:lnTo>
                    <a:lnTo>
                      <a:pt x="0" y="223"/>
                    </a:lnTo>
                    <a:lnTo>
                      <a:pt x="0" y="38"/>
                    </a:lnTo>
                    <a:lnTo>
                      <a:pt x="145" y="0"/>
                    </a:lnTo>
                  </a:path>
                </a:pathLst>
              </a:custGeom>
              <a:solidFill>
                <a:srgbClr val="BFBFBF"/>
              </a:solidFill>
              <a:ln w="9525" cap="rnd">
                <a:noFill/>
                <a:round/>
                <a:headEnd/>
                <a:tailEnd/>
              </a:ln>
            </p:spPr>
            <p:txBody>
              <a:bodyPr/>
              <a:lstStyle/>
              <a:p>
                <a:endParaRPr lang="zh-CN" altLang="en-US" sz="1400"/>
              </a:p>
            </p:txBody>
          </p:sp>
          <p:grpSp>
            <p:nvGrpSpPr>
              <p:cNvPr id="110" name="Group 161"/>
              <p:cNvGrpSpPr>
                <a:grpSpLocks/>
              </p:cNvGrpSpPr>
              <p:nvPr/>
            </p:nvGrpSpPr>
            <p:grpSpPr bwMode="auto">
              <a:xfrm>
                <a:off x="3981" y="2483"/>
                <a:ext cx="791" cy="365"/>
                <a:chOff x="3981" y="2483"/>
                <a:chExt cx="791" cy="365"/>
              </a:xfrm>
            </p:grpSpPr>
            <p:sp>
              <p:nvSpPr>
                <p:cNvPr id="111" name="Freeform 162"/>
                <p:cNvSpPr>
                  <a:spLocks/>
                </p:cNvSpPr>
                <p:nvPr/>
              </p:nvSpPr>
              <p:spPr bwMode="auto">
                <a:xfrm>
                  <a:off x="3981" y="2664"/>
                  <a:ext cx="118" cy="49"/>
                </a:xfrm>
                <a:custGeom>
                  <a:avLst/>
                  <a:gdLst>
                    <a:gd name="T0" fmla="*/ 0 w 118"/>
                    <a:gd name="T1" fmla="*/ 48 h 49"/>
                    <a:gd name="T2" fmla="*/ 0 w 118"/>
                    <a:gd name="T3" fmla="*/ 31 h 49"/>
                    <a:gd name="T4" fmla="*/ 117 w 118"/>
                    <a:gd name="T5" fmla="*/ 0 h 49"/>
                    <a:gd name="T6" fmla="*/ 117 w 118"/>
                    <a:gd name="T7" fmla="*/ 17 h 49"/>
                    <a:gd name="T8" fmla="*/ 0 w 118"/>
                    <a:gd name="T9" fmla="*/ 48 h 49"/>
                    <a:gd name="T10" fmla="*/ 0 60000 65536"/>
                    <a:gd name="T11" fmla="*/ 0 60000 65536"/>
                    <a:gd name="T12" fmla="*/ 0 60000 65536"/>
                    <a:gd name="T13" fmla="*/ 0 60000 65536"/>
                    <a:gd name="T14" fmla="*/ 0 60000 65536"/>
                    <a:gd name="T15" fmla="*/ 0 w 118"/>
                    <a:gd name="T16" fmla="*/ 0 h 49"/>
                    <a:gd name="T17" fmla="*/ 118 w 118"/>
                    <a:gd name="T18" fmla="*/ 49 h 49"/>
                  </a:gdLst>
                  <a:ahLst/>
                  <a:cxnLst>
                    <a:cxn ang="T10">
                      <a:pos x="T0" y="T1"/>
                    </a:cxn>
                    <a:cxn ang="T11">
                      <a:pos x="T2" y="T3"/>
                    </a:cxn>
                    <a:cxn ang="T12">
                      <a:pos x="T4" y="T5"/>
                    </a:cxn>
                    <a:cxn ang="T13">
                      <a:pos x="T6" y="T7"/>
                    </a:cxn>
                    <a:cxn ang="T14">
                      <a:pos x="T8" y="T9"/>
                    </a:cxn>
                  </a:cxnLst>
                  <a:rect l="T15" t="T16" r="T17" b="T18"/>
                  <a:pathLst>
                    <a:path w="118" h="49">
                      <a:moveTo>
                        <a:pt x="0" y="48"/>
                      </a:moveTo>
                      <a:lnTo>
                        <a:pt x="0" y="31"/>
                      </a:lnTo>
                      <a:lnTo>
                        <a:pt x="117" y="0"/>
                      </a:lnTo>
                      <a:lnTo>
                        <a:pt x="117" y="17"/>
                      </a:lnTo>
                      <a:lnTo>
                        <a:pt x="0" y="48"/>
                      </a:lnTo>
                    </a:path>
                  </a:pathLst>
                </a:custGeom>
                <a:solidFill>
                  <a:srgbClr val="0099CC"/>
                </a:solidFill>
                <a:ln w="9525" cap="rnd">
                  <a:noFill/>
                  <a:round/>
                  <a:headEnd/>
                  <a:tailEnd/>
                </a:ln>
              </p:spPr>
              <p:txBody>
                <a:bodyPr/>
                <a:lstStyle/>
                <a:p>
                  <a:endParaRPr lang="zh-CN" altLang="en-US" sz="1400"/>
                </a:p>
              </p:txBody>
            </p:sp>
            <p:sp>
              <p:nvSpPr>
                <p:cNvPr id="112" name="Freeform 163"/>
                <p:cNvSpPr>
                  <a:spLocks/>
                </p:cNvSpPr>
                <p:nvPr/>
              </p:nvSpPr>
              <p:spPr bwMode="auto">
                <a:xfrm>
                  <a:off x="3981" y="2698"/>
                  <a:ext cx="118" cy="49"/>
                </a:xfrm>
                <a:custGeom>
                  <a:avLst/>
                  <a:gdLst>
                    <a:gd name="T0" fmla="*/ 0 w 118"/>
                    <a:gd name="T1" fmla="*/ 48 h 49"/>
                    <a:gd name="T2" fmla="*/ 0 w 118"/>
                    <a:gd name="T3" fmla="*/ 31 h 49"/>
                    <a:gd name="T4" fmla="*/ 117 w 118"/>
                    <a:gd name="T5" fmla="*/ 0 h 49"/>
                    <a:gd name="T6" fmla="*/ 117 w 118"/>
                    <a:gd name="T7" fmla="*/ 17 h 49"/>
                    <a:gd name="T8" fmla="*/ 0 w 118"/>
                    <a:gd name="T9" fmla="*/ 48 h 49"/>
                    <a:gd name="T10" fmla="*/ 0 60000 65536"/>
                    <a:gd name="T11" fmla="*/ 0 60000 65536"/>
                    <a:gd name="T12" fmla="*/ 0 60000 65536"/>
                    <a:gd name="T13" fmla="*/ 0 60000 65536"/>
                    <a:gd name="T14" fmla="*/ 0 60000 65536"/>
                    <a:gd name="T15" fmla="*/ 0 w 118"/>
                    <a:gd name="T16" fmla="*/ 0 h 49"/>
                    <a:gd name="T17" fmla="*/ 118 w 118"/>
                    <a:gd name="T18" fmla="*/ 49 h 49"/>
                  </a:gdLst>
                  <a:ahLst/>
                  <a:cxnLst>
                    <a:cxn ang="T10">
                      <a:pos x="T0" y="T1"/>
                    </a:cxn>
                    <a:cxn ang="T11">
                      <a:pos x="T2" y="T3"/>
                    </a:cxn>
                    <a:cxn ang="T12">
                      <a:pos x="T4" y="T5"/>
                    </a:cxn>
                    <a:cxn ang="T13">
                      <a:pos x="T6" y="T7"/>
                    </a:cxn>
                    <a:cxn ang="T14">
                      <a:pos x="T8" y="T9"/>
                    </a:cxn>
                  </a:cxnLst>
                  <a:rect l="T15" t="T16" r="T17" b="T18"/>
                  <a:pathLst>
                    <a:path w="118" h="49">
                      <a:moveTo>
                        <a:pt x="0" y="48"/>
                      </a:moveTo>
                      <a:lnTo>
                        <a:pt x="0" y="31"/>
                      </a:lnTo>
                      <a:lnTo>
                        <a:pt x="117" y="0"/>
                      </a:lnTo>
                      <a:lnTo>
                        <a:pt x="117" y="17"/>
                      </a:lnTo>
                      <a:lnTo>
                        <a:pt x="0" y="48"/>
                      </a:lnTo>
                    </a:path>
                  </a:pathLst>
                </a:custGeom>
                <a:solidFill>
                  <a:srgbClr val="0099CC"/>
                </a:solidFill>
                <a:ln w="9525" cap="rnd">
                  <a:noFill/>
                  <a:round/>
                  <a:headEnd/>
                  <a:tailEnd/>
                </a:ln>
              </p:spPr>
              <p:txBody>
                <a:bodyPr/>
                <a:lstStyle/>
                <a:p>
                  <a:endParaRPr lang="zh-CN" altLang="en-US" sz="1400"/>
                </a:p>
              </p:txBody>
            </p:sp>
            <p:sp>
              <p:nvSpPr>
                <p:cNvPr id="113" name="Freeform 164"/>
                <p:cNvSpPr>
                  <a:spLocks/>
                </p:cNvSpPr>
                <p:nvPr/>
              </p:nvSpPr>
              <p:spPr bwMode="auto">
                <a:xfrm>
                  <a:off x="3981" y="2731"/>
                  <a:ext cx="118" cy="50"/>
                </a:xfrm>
                <a:custGeom>
                  <a:avLst/>
                  <a:gdLst>
                    <a:gd name="T0" fmla="*/ 0 w 118"/>
                    <a:gd name="T1" fmla="*/ 49 h 50"/>
                    <a:gd name="T2" fmla="*/ 0 w 118"/>
                    <a:gd name="T3" fmla="*/ 32 h 50"/>
                    <a:gd name="T4" fmla="*/ 117 w 118"/>
                    <a:gd name="T5" fmla="*/ 0 h 50"/>
                    <a:gd name="T6" fmla="*/ 117 w 118"/>
                    <a:gd name="T7" fmla="*/ 17 h 50"/>
                    <a:gd name="T8" fmla="*/ 0 w 118"/>
                    <a:gd name="T9" fmla="*/ 49 h 50"/>
                    <a:gd name="T10" fmla="*/ 0 60000 65536"/>
                    <a:gd name="T11" fmla="*/ 0 60000 65536"/>
                    <a:gd name="T12" fmla="*/ 0 60000 65536"/>
                    <a:gd name="T13" fmla="*/ 0 60000 65536"/>
                    <a:gd name="T14" fmla="*/ 0 60000 65536"/>
                    <a:gd name="T15" fmla="*/ 0 w 118"/>
                    <a:gd name="T16" fmla="*/ 0 h 50"/>
                    <a:gd name="T17" fmla="*/ 118 w 118"/>
                    <a:gd name="T18" fmla="*/ 50 h 50"/>
                  </a:gdLst>
                  <a:ahLst/>
                  <a:cxnLst>
                    <a:cxn ang="T10">
                      <a:pos x="T0" y="T1"/>
                    </a:cxn>
                    <a:cxn ang="T11">
                      <a:pos x="T2" y="T3"/>
                    </a:cxn>
                    <a:cxn ang="T12">
                      <a:pos x="T4" y="T5"/>
                    </a:cxn>
                    <a:cxn ang="T13">
                      <a:pos x="T6" y="T7"/>
                    </a:cxn>
                    <a:cxn ang="T14">
                      <a:pos x="T8" y="T9"/>
                    </a:cxn>
                  </a:cxnLst>
                  <a:rect l="T15" t="T16" r="T17" b="T18"/>
                  <a:pathLst>
                    <a:path w="118" h="50">
                      <a:moveTo>
                        <a:pt x="0" y="49"/>
                      </a:moveTo>
                      <a:lnTo>
                        <a:pt x="0" y="32"/>
                      </a:lnTo>
                      <a:lnTo>
                        <a:pt x="117" y="0"/>
                      </a:lnTo>
                      <a:lnTo>
                        <a:pt x="117" y="17"/>
                      </a:lnTo>
                      <a:lnTo>
                        <a:pt x="0" y="49"/>
                      </a:lnTo>
                    </a:path>
                  </a:pathLst>
                </a:custGeom>
                <a:solidFill>
                  <a:srgbClr val="0099CC"/>
                </a:solidFill>
                <a:ln w="9525" cap="rnd">
                  <a:noFill/>
                  <a:round/>
                  <a:headEnd/>
                  <a:tailEnd/>
                </a:ln>
              </p:spPr>
              <p:txBody>
                <a:bodyPr/>
                <a:lstStyle/>
                <a:p>
                  <a:endParaRPr lang="zh-CN" altLang="en-US" sz="1400"/>
                </a:p>
              </p:txBody>
            </p:sp>
            <p:sp>
              <p:nvSpPr>
                <p:cNvPr id="114" name="Freeform 165"/>
                <p:cNvSpPr>
                  <a:spLocks/>
                </p:cNvSpPr>
                <p:nvPr/>
              </p:nvSpPr>
              <p:spPr bwMode="auto">
                <a:xfrm>
                  <a:off x="3981" y="2765"/>
                  <a:ext cx="118" cy="49"/>
                </a:xfrm>
                <a:custGeom>
                  <a:avLst/>
                  <a:gdLst>
                    <a:gd name="T0" fmla="*/ 0 w 118"/>
                    <a:gd name="T1" fmla="*/ 48 h 49"/>
                    <a:gd name="T2" fmla="*/ 0 w 118"/>
                    <a:gd name="T3" fmla="*/ 31 h 49"/>
                    <a:gd name="T4" fmla="*/ 117 w 118"/>
                    <a:gd name="T5" fmla="*/ 0 h 49"/>
                    <a:gd name="T6" fmla="*/ 117 w 118"/>
                    <a:gd name="T7" fmla="*/ 17 h 49"/>
                    <a:gd name="T8" fmla="*/ 0 w 118"/>
                    <a:gd name="T9" fmla="*/ 48 h 49"/>
                    <a:gd name="T10" fmla="*/ 0 60000 65536"/>
                    <a:gd name="T11" fmla="*/ 0 60000 65536"/>
                    <a:gd name="T12" fmla="*/ 0 60000 65536"/>
                    <a:gd name="T13" fmla="*/ 0 60000 65536"/>
                    <a:gd name="T14" fmla="*/ 0 60000 65536"/>
                    <a:gd name="T15" fmla="*/ 0 w 118"/>
                    <a:gd name="T16" fmla="*/ 0 h 49"/>
                    <a:gd name="T17" fmla="*/ 118 w 118"/>
                    <a:gd name="T18" fmla="*/ 49 h 49"/>
                  </a:gdLst>
                  <a:ahLst/>
                  <a:cxnLst>
                    <a:cxn ang="T10">
                      <a:pos x="T0" y="T1"/>
                    </a:cxn>
                    <a:cxn ang="T11">
                      <a:pos x="T2" y="T3"/>
                    </a:cxn>
                    <a:cxn ang="T12">
                      <a:pos x="T4" y="T5"/>
                    </a:cxn>
                    <a:cxn ang="T13">
                      <a:pos x="T6" y="T7"/>
                    </a:cxn>
                    <a:cxn ang="T14">
                      <a:pos x="T8" y="T9"/>
                    </a:cxn>
                  </a:cxnLst>
                  <a:rect l="T15" t="T16" r="T17" b="T18"/>
                  <a:pathLst>
                    <a:path w="118" h="49">
                      <a:moveTo>
                        <a:pt x="0" y="48"/>
                      </a:moveTo>
                      <a:lnTo>
                        <a:pt x="0" y="31"/>
                      </a:lnTo>
                      <a:lnTo>
                        <a:pt x="117" y="0"/>
                      </a:lnTo>
                      <a:lnTo>
                        <a:pt x="117" y="17"/>
                      </a:lnTo>
                      <a:lnTo>
                        <a:pt x="0" y="48"/>
                      </a:lnTo>
                    </a:path>
                  </a:pathLst>
                </a:custGeom>
                <a:solidFill>
                  <a:srgbClr val="0099CC"/>
                </a:solidFill>
                <a:ln w="9525" cap="rnd">
                  <a:noFill/>
                  <a:round/>
                  <a:headEnd/>
                  <a:tailEnd/>
                </a:ln>
              </p:spPr>
              <p:txBody>
                <a:bodyPr/>
                <a:lstStyle/>
                <a:p>
                  <a:endParaRPr lang="zh-CN" altLang="en-US" sz="1400"/>
                </a:p>
              </p:txBody>
            </p:sp>
            <p:sp>
              <p:nvSpPr>
                <p:cNvPr id="115" name="Freeform 166"/>
                <p:cNvSpPr>
                  <a:spLocks/>
                </p:cNvSpPr>
                <p:nvPr/>
              </p:nvSpPr>
              <p:spPr bwMode="auto">
                <a:xfrm>
                  <a:off x="3981" y="2799"/>
                  <a:ext cx="118" cy="49"/>
                </a:xfrm>
                <a:custGeom>
                  <a:avLst/>
                  <a:gdLst>
                    <a:gd name="T0" fmla="*/ 0 w 118"/>
                    <a:gd name="T1" fmla="*/ 48 h 49"/>
                    <a:gd name="T2" fmla="*/ 0 w 118"/>
                    <a:gd name="T3" fmla="*/ 31 h 49"/>
                    <a:gd name="T4" fmla="*/ 117 w 118"/>
                    <a:gd name="T5" fmla="*/ 0 h 49"/>
                    <a:gd name="T6" fmla="*/ 117 w 118"/>
                    <a:gd name="T7" fmla="*/ 17 h 49"/>
                    <a:gd name="T8" fmla="*/ 0 w 118"/>
                    <a:gd name="T9" fmla="*/ 48 h 49"/>
                    <a:gd name="T10" fmla="*/ 0 60000 65536"/>
                    <a:gd name="T11" fmla="*/ 0 60000 65536"/>
                    <a:gd name="T12" fmla="*/ 0 60000 65536"/>
                    <a:gd name="T13" fmla="*/ 0 60000 65536"/>
                    <a:gd name="T14" fmla="*/ 0 60000 65536"/>
                    <a:gd name="T15" fmla="*/ 0 w 118"/>
                    <a:gd name="T16" fmla="*/ 0 h 49"/>
                    <a:gd name="T17" fmla="*/ 118 w 118"/>
                    <a:gd name="T18" fmla="*/ 49 h 49"/>
                  </a:gdLst>
                  <a:ahLst/>
                  <a:cxnLst>
                    <a:cxn ang="T10">
                      <a:pos x="T0" y="T1"/>
                    </a:cxn>
                    <a:cxn ang="T11">
                      <a:pos x="T2" y="T3"/>
                    </a:cxn>
                    <a:cxn ang="T12">
                      <a:pos x="T4" y="T5"/>
                    </a:cxn>
                    <a:cxn ang="T13">
                      <a:pos x="T6" y="T7"/>
                    </a:cxn>
                    <a:cxn ang="T14">
                      <a:pos x="T8" y="T9"/>
                    </a:cxn>
                  </a:cxnLst>
                  <a:rect l="T15" t="T16" r="T17" b="T18"/>
                  <a:pathLst>
                    <a:path w="118" h="49">
                      <a:moveTo>
                        <a:pt x="0" y="48"/>
                      </a:moveTo>
                      <a:lnTo>
                        <a:pt x="0" y="31"/>
                      </a:lnTo>
                      <a:lnTo>
                        <a:pt x="117" y="0"/>
                      </a:lnTo>
                      <a:lnTo>
                        <a:pt x="117" y="17"/>
                      </a:lnTo>
                      <a:lnTo>
                        <a:pt x="0" y="48"/>
                      </a:lnTo>
                    </a:path>
                  </a:pathLst>
                </a:custGeom>
                <a:solidFill>
                  <a:srgbClr val="0099CC"/>
                </a:solidFill>
                <a:ln w="9525" cap="rnd">
                  <a:noFill/>
                  <a:round/>
                  <a:headEnd/>
                  <a:tailEnd/>
                </a:ln>
              </p:spPr>
              <p:txBody>
                <a:bodyPr/>
                <a:lstStyle/>
                <a:p>
                  <a:endParaRPr lang="zh-CN" altLang="en-US" sz="1400"/>
                </a:p>
              </p:txBody>
            </p:sp>
            <p:sp>
              <p:nvSpPr>
                <p:cNvPr id="116" name="Freeform 167"/>
                <p:cNvSpPr>
                  <a:spLocks/>
                </p:cNvSpPr>
                <p:nvPr/>
              </p:nvSpPr>
              <p:spPr bwMode="auto">
                <a:xfrm>
                  <a:off x="4150" y="2619"/>
                  <a:ext cx="117" cy="49"/>
                </a:xfrm>
                <a:custGeom>
                  <a:avLst/>
                  <a:gdLst>
                    <a:gd name="T0" fmla="*/ 0 w 117"/>
                    <a:gd name="T1" fmla="*/ 48 h 49"/>
                    <a:gd name="T2" fmla="*/ 0 w 117"/>
                    <a:gd name="T3" fmla="*/ 31 h 49"/>
                    <a:gd name="T4" fmla="*/ 116 w 117"/>
                    <a:gd name="T5" fmla="*/ 0 h 49"/>
                    <a:gd name="T6" fmla="*/ 116 w 117"/>
                    <a:gd name="T7" fmla="*/ 17 h 49"/>
                    <a:gd name="T8" fmla="*/ 0 w 117"/>
                    <a:gd name="T9" fmla="*/ 48 h 49"/>
                    <a:gd name="T10" fmla="*/ 0 60000 65536"/>
                    <a:gd name="T11" fmla="*/ 0 60000 65536"/>
                    <a:gd name="T12" fmla="*/ 0 60000 65536"/>
                    <a:gd name="T13" fmla="*/ 0 60000 65536"/>
                    <a:gd name="T14" fmla="*/ 0 60000 65536"/>
                    <a:gd name="T15" fmla="*/ 0 w 117"/>
                    <a:gd name="T16" fmla="*/ 0 h 49"/>
                    <a:gd name="T17" fmla="*/ 117 w 117"/>
                    <a:gd name="T18" fmla="*/ 49 h 49"/>
                  </a:gdLst>
                  <a:ahLst/>
                  <a:cxnLst>
                    <a:cxn ang="T10">
                      <a:pos x="T0" y="T1"/>
                    </a:cxn>
                    <a:cxn ang="T11">
                      <a:pos x="T2" y="T3"/>
                    </a:cxn>
                    <a:cxn ang="T12">
                      <a:pos x="T4" y="T5"/>
                    </a:cxn>
                    <a:cxn ang="T13">
                      <a:pos x="T6" y="T7"/>
                    </a:cxn>
                    <a:cxn ang="T14">
                      <a:pos x="T8" y="T9"/>
                    </a:cxn>
                  </a:cxnLst>
                  <a:rect l="T15" t="T16" r="T17" b="T18"/>
                  <a:pathLst>
                    <a:path w="117" h="49">
                      <a:moveTo>
                        <a:pt x="0" y="48"/>
                      </a:moveTo>
                      <a:lnTo>
                        <a:pt x="0" y="31"/>
                      </a:lnTo>
                      <a:lnTo>
                        <a:pt x="116" y="0"/>
                      </a:lnTo>
                      <a:lnTo>
                        <a:pt x="116" y="17"/>
                      </a:lnTo>
                      <a:lnTo>
                        <a:pt x="0" y="48"/>
                      </a:lnTo>
                    </a:path>
                  </a:pathLst>
                </a:custGeom>
                <a:solidFill>
                  <a:srgbClr val="0099CC"/>
                </a:solidFill>
                <a:ln w="9525" cap="rnd">
                  <a:noFill/>
                  <a:round/>
                  <a:headEnd/>
                  <a:tailEnd/>
                </a:ln>
              </p:spPr>
              <p:txBody>
                <a:bodyPr/>
                <a:lstStyle/>
                <a:p>
                  <a:endParaRPr lang="zh-CN" altLang="en-US" sz="1400"/>
                </a:p>
              </p:txBody>
            </p:sp>
            <p:sp>
              <p:nvSpPr>
                <p:cNvPr id="117" name="Freeform 168"/>
                <p:cNvSpPr>
                  <a:spLocks/>
                </p:cNvSpPr>
                <p:nvPr/>
              </p:nvSpPr>
              <p:spPr bwMode="auto">
                <a:xfrm>
                  <a:off x="4150" y="2653"/>
                  <a:ext cx="117" cy="49"/>
                </a:xfrm>
                <a:custGeom>
                  <a:avLst/>
                  <a:gdLst>
                    <a:gd name="T0" fmla="*/ 0 w 117"/>
                    <a:gd name="T1" fmla="*/ 48 h 49"/>
                    <a:gd name="T2" fmla="*/ 0 w 117"/>
                    <a:gd name="T3" fmla="*/ 31 h 49"/>
                    <a:gd name="T4" fmla="*/ 116 w 117"/>
                    <a:gd name="T5" fmla="*/ 0 h 49"/>
                    <a:gd name="T6" fmla="*/ 116 w 117"/>
                    <a:gd name="T7" fmla="*/ 17 h 49"/>
                    <a:gd name="T8" fmla="*/ 0 w 117"/>
                    <a:gd name="T9" fmla="*/ 48 h 49"/>
                    <a:gd name="T10" fmla="*/ 0 60000 65536"/>
                    <a:gd name="T11" fmla="*/ 0 60000 65536"/>
                    <a:gd name="T12" fmla="*/ 0 60000 65536"/>
                    <a:gd name="T13" fmla="*/ 0 60000 65536"/>
                    <a:gd name="T14" fmla="*/ 0 60000 65536"/>
                    <a:gd name="T15" fmla="*/ 0 w 117"/>
                    <a:gd name="T16" fmla="*/ 0 h 49"/>
                    <a:gd name="T17" fmla="*/ 117 w 117"/>
                    <a:gd name="T18" fmla="*/ 49 h 49"/>
                  </a:gdLst>
                  <a:ahLst/>
                  <a:cxnLst>
                    <a:cxn ang="T10">
                      <a:pos x="T0" y="T1"/>
                    </a:cxn>
                    <a:cxn ang="T11">
                      <a:pos x="T2" y="T3"/>
                    </a:cxn>
                    <a:cxn ang="T12">
                      <a:pos x="T4" y="T5"/>
                    </a:cxn>
                    <a:cxn ang="T13">
                      <a:pos x="T6" y="T7"/>
                    </a:cxn>
                    <a:cxn ang="T14">
                      <a:pos x="T8" y="T9"/>
                    </a:cxn>
                  </a:cxnLst>
                  <a:rect l="T15" t="T16" r="T17" b="T18"/>
                  <a:pathLst>
                    <a:path w="117" h="49">
                      <a:moveTo>
                        <a:pt x="0" y="48"/>
                      </a:moveTo>
                      <a:lnTo>
                        <a:pt x="0" y="31"/>
                      </a:lnTo>
                      <a:lnTo>
                        <a:pt x="116" y="0"/>
                      </a:lnTo>
                      <a:lnTo>
                        <a:pt x="116" y="17"/>
                      </a:lnTo>
                      <a:lnTo>
                        <a:pt x="0" y="48"/>
                      </a:lnTo>
                    </a:path>
                  </a:pathLst>
                </a:custGeom>
                <a:solidFill>
                  <a:srgbClr val="0099CC"/>
                </a:solidFill>
                <a:ln w="9525" cap="rnd">
                  <a:noFill/>
                  <a:round/>
                  <a:headEnd/>
                  <a:tailEnd/>
                </a:ln>
              </p:spPr>
              <p:txBody>
                <a:bodyPr/>
                <a:lstStyle/>
                <a:p>
                  <a:endParaRPr lang="zh-CN" altLang="en-US" sz="1400"/>
                </a:p>
              </p:txBody>
            </p:sp>
            <p:sp>
              <p:nvSpPr>
                <p:cNvPr id="118" name="Freeform 169"/>
                <p:cNvSpPr>
                  <a:spLocks/>
                </p:cNvSpPr>
                <p:nvPr/>
              </p:nvSpPr>
              <p:spPr bwMode="auto">
                <a:xfrm>
                  <a:off x="4150" y="2686"/>
                  <a:ext cx="117" cy="50"/>
                </a:xfrm>
                <a:custGeom>
                  <a:avLst/>
                  <a:gdLst>
                    <a:gd name="T0" fmla="*/ 0 w 117"/>
                    <a:gd name="T1" fmla="*/ 49 h 50"/>
                    <a:gd name="T2" fmla="*/ 0 w 117"/>
                    <a:gd name="T3" fmla="*/ 32 h 50"/>
                    <a:gd name="T4" fmla="*/ 116 w 117"/>
                    <a:gd name="T5" fmla="*/ 0 h 50"/>
                    <a:gd name="T6" fmla="*/ 116 w 117"/>
                    <a:gd name="T7" fmla="*/ 17 h 50"/>
                    <a:gd name="T8" fmla="*/ 0 w 117"/>
                    <a:gd name="T9" fmla="*/ 49 h 50"/>
                    <a:gd name="T10" fmla="*/ 0 60000 65536"/>
                    <a:gd name="T11" fmla="*/ 0 60000 65536"/>
                    <a:gd name="T12" fmla="*/ 0 60000 65536"/>
                    <a:gd name="T13" fmla="*/ 0 60000 65536"/>
                    <a:gd name="T14" fmla="*/ 0 60000 65536"/>
                    <a:gd name="T15" fmla="*/ 0 w 117"/>
                    <a:gd name="T16" fmla="*/ 0 h 50"/>
                    <a:gd name="T17" fmla="*/ 117 w 117"/>
                    <a:gd name="T18" fmla="*/ 50 h 50"/>
                  </a:gdLst>
                  <a:ahLst/>
                  <a:cxnLst>
                    <a:cxn ang="T10">
                      <a:pos x="T0" y="T1"/>
                    </a:cxn>
                    <a:cxn ang="T11">
                      <a:pos x="T2" y="T3"/>
                    </a:cxn>
                    <a:cxn ang="T12">
                      <a:pos x="T4" y="T5"/>
                    </a:cxn>
                    <a:cxn ang="T13">
                      <a:pos x="T6" y="T7"/>
                    </a:cxn>
                    <a:cxn ang="T14">
                      <a:pos x="T8" y="T9"/>
                    </a:cxn>
                  </a:cxnLst>
                  <a:rect l="T15" t="T16" r="T17" b="T18"/>
                  <a:pathLst>
                    <a:path w="117" h="50">
                      <a:moveTo>
                        <a:pt x="0" y="49"/>
                      </a:moveTo>
                      <a:lnTo>
                        <a:pt x="0" y="32"/>
                      </a:lnTo>
                      <a:lnTo>
                        <a:pt x="116" y="0"/>
                      </a:lnTo>
                      <a:lnTo>
                        <a:pt x="116" y="17"/>
                      </a:lnTo>
                      <a:lnTo>
                        <a:pt x="0" y="49"/>
                      </a:lnTo>
                    </a:path>
                  </a:pathLst>
                </a:custGeom>
                <a:solidFill>
                  <a:srgbClr val="0099CC"/>
                </a:solidFill>
                <a:ln w="9525" cap="rnd">
                  <a:noFill/>
                  <a:round/>
                  <a:headEnd/>
                  <a:tailEnd/>
                </a:ln>
              </p:spPr>
              <p:txBody>
                <a:bodyPr/>
                <a:lstStyle/>
                <a:p>
                  <a:endParaRPr lang="zh-CN" altLang="en-US" sz="1400"/>
                </a:p>
              </p:txBody>
            </p:sp>
            <p:sp>
              <p:nvSpPr>
                <p:cNvPr id="119" name="Freeform 170"/>
                <p:cNvSpPr>
                  <a:spLocks/>
                </p:cNvSpPr>
                <p:nvPr/>
              </p:nvSpPr>
              <p:spPr bwMode="auto">
                <a:xfrm>
                  <a:off x="4150" y="2720"/>
                  <a:ext cx="117" cy="49"/>
                </a:xfrm>
                <a:custGeom>
                  <a:avLst/>
                  <a:gdLst>
                    <a:gd name="T0" fmla="*/ 0 w 117"/>
                    <a:gd name="T1" fmla="*/ 48 h 49"/>
                    <a:gd name="T2" fmla="*/ 0 w 117"/>
                    <a:gd name="T3" fmla="*/ 31 h 49"/>
                    <a:gd name="T4" fmla="*/ 116 w 117"/>
                    <a:gd name="T5" fmla="*/ 0 h 49"/>
                    <a:gd name="T6" fmla="*/ 116 w 117"/>
                    <a:gd name="T7" fmla="*/ 17 h 49"/>
                    <a:gd name="T8" fmla="*/ 0 w 117"/>
                    <a:gd name="T9" fmla="*/ 48 h 49"/>
                    <a:gd name="T10" fmla="*/ 0 60000 65536"/>
                    <a:gd name="T11" fmla="*/ 0 60000 65536"/>
                    <a:gd name="T12" fmla="*/ 0 60000 65536"/>
                    <a:gd name="T13" fmla="*/ 0 60000 65536"/>
                    <a:gd name="T14" fmla="*/ 0 60000 65536"/>
                    <a:gd name="T15" fmla="*/ 0 w 117"/>
                    <a:gd name="T16" fmla="*/ 0 h 49"/>
                    <a:gd name="T17" fmla="*/ 117 w 117"/>
                    <a:gd name="T18" fmla="*/ 49 h 49"/>
                  </a:gdLst>
                  <a:ahLst/>
                  <a:cxnLst>
                    <a:cxn ang="T10">
                      <a:pos x="T0" y="T1"/>
                    </a:cxn>
                    <a:cxn ang="T11">
                      <a:pos x="T2" y="T3"/>
                    </a:cxn>
                    <a:cxn ang="T12">
                      <a:pos x="T4" y="T5"/>
                    </a:cxn>
                    <a:cxn ang="T13">
                      <a:pos x="T6" y="T7"/>
                    </a:cxn>
                    <a:cxn ang="T14">
                      <a:pos x="T8" y="T9"/>
                    </a:cxn>
                  </a:cxnLst>
                  <a:rect l="T15" t="T16" r="T17" b="T18"/>
                  <a:pathLst>
                    <a:path w="117" h="49">
                      <a:moveTo>
                        <a:pt x="0" y="48"/>
                      </a:moveTo>
                      <a:lnTo>
                        <a:pt x="0" y="31"/>
                      </a:lnTo>
                      <a:lnTo>
                        <a:pt x="116" y="0"/>
                      </a:lnTo>
                      <a:lnTo>
                        <a:pt x="116" y="17"/>
                      </a:lnTo>
                      <a:lnTo>
                        <a:pt x="0" y="48"/>
                      </a:lnTo>
                    </a:path>
                  </a:pathLst>
                </a:custGeom>
                <a:solidFill>
                  <a:srgbClr val="0099CC"/>
                </a:solidFill>
                <a:ln w="9525" cap="rnd">
                  <a:noFill/>
                  <a:round/>
                  <a:headEnd/>
                  <a:tailEnd/>
                </a:ln>
              </p:spPr>
              <p:txBody>
                <a:bodyPr/>
                <a:lstStyle/>
                <a:p>
                  <a:endParaRPr lang="zh-CN" altLang="en-US" sz="1400"/>
                </a:p>
              </p:txBody>
            </p:sp>
            <p:sp>
              <p:nvSpPr>
                <p:cNvPr id="120" name="Freeform 171"/>
                <p:cNvSpPr>
                  <a:spLocks/>
                </p:cNvSpPr>
                <p:nvPr/>
              </p:nvSpPr>
              <p:spPr bwMode="auto">
                <a:xfrm>
                  <a:off x="4150" y="2754"/>
                  <a:ext cx="117" cy="49"/>
                </a:xfrm>
                <a:custGeom>
                  <a:avLst/>
                  <a:gdLst>
                    <a:gd name="T0" fmla="*/ 0 w 117"/>
                    <a:gd name="T1" fmla="*/ 48 h 49"/>
                    <a:gd name="T2" fmla="*/ 0 w 117"/>
                    <a:gd name="T3" fmla="*/ 31 h 49"/>
                    <a:gd name="T4" fmla="*/ 116 w 117"/>
                    <a:gd name="T5" fmla="*/ 0 h 49"/>
                    <a:gd name="T6" fmla="*/ 116 w 117"/>
                    <a:gd name="T7" fmla="*/ 17 h 49"/>
                    <a:gd name="T8" fmla="*/ 0 w 117"/>
                    <a:gd name="T9" fmla="*/ 48 h 49"/>
                    <a:gd name="T10" fmla="*/ 0 60000 65536"/>
                    <a:gd name="T11" fmla="*/ 0 60000 65536"/>
                    <a:gd name="T12" fmla="*/ 0 60000 65536"/>
                    <a:gd name="T13" fmla="*/ 0 60000 65536"/>
                    <a:gd name="T14" fmla="*/ 0 60000 65536"/>
                    <a:gd name="T15" fmla="*/ 0 w 117"/>
                    <a:gd name="T16" fmla="*/ 0 h 49"/>
                    <a:gd name="T17" fmla="*/ 117 w 117"/>
                    <a:gd name="T18" fmla="*/ 49 h 49"/>
                  </a:gdLst>
                  <a:ahLst/>
                  <a:cxnLst>
                    <a:cxn ang="T10">
                      <a:pos x="T0" y="T1"/>
                    </a:cxn>
                    <a:cxn ang="T11">
                      <a:pos x="T2" y="T3"/>
                    </a:cxn>
                    <a:cxn ang="T12">
                      <a:pos x="T4" y="T5"/>
                    </a:cxn>
                    <a:cxn ang="T13">
                      <a:pos x="T6" y="T7"/>
                    </a:cxn>
                    <a:cxn ang="T14">
                      <a:pos x="T8" y="T9"/>
                    </a:cxn>
                  </a:cxnLst>
                  <a:rect l="T15" t="T16" r="T17" b="T18"/>
                  <a:pathLst>
                    <a:path w="117" h="49">
                      <a:moveTo>
                        <a:pt x="0" y="48"/>
                      </a:moveTo>
                      <a:lnTo>
                        <a:pt x="0" y="31"/>
                      </a:lnTo>
                      <a:lnTo>
                        <a:pt x="116" y="0"/>
                      </a:lnTo>
                      <a:lnTo>
                        <a:pt x="116" y="17"/>
                      </a:lnTo>
                      <a:lnTo>
                        <a:pt x="0" y="48"/>
                      </a:lnTo>
                    </a:path>
                  </a:pathLst>
                </a:custGeom>
                <a:solidFill>
                  <a:srgbClr val="0099CC"/>
                </a:solidFill>
                <a:ln w="9525" cap="rnd">
                  <a:noFill/>
                  <a:round/>
                  <a:headEnd/>
                  <a:tailEnd/>
                </a:ln>
              </p:spPr>
              <p:txBody>
                <a:bodyPr/>
                <a:lstStyle/>
                <a:p>
                  <a:endParaRPr lang="zh-CN" altLang="en-US" sz="1400"/>
                </a:p>
              </p:txBody>
            </p:sp>
            <p:sp>
              <p:nvSpPr>
                <p:cNvPr id="121" name="Freeform 172"/>
                <p:cNvSpPr>
                  <a:spLocks/>
                </p:cNvSpPr>
                <p:nvPr/>
              </p:nvSpPr>
              <p:spPr bwMode="auto">
                <a:xfrm>
                  <a:off x="4486" y="2529"/>
                  <a:ext cx="118" cy="49"/>
                </a:xfrm>
                <a:custGeom>
                  <a:avLst/>
                  <a:gdLst>
                    <a:gd name="T0" fmla="*/ 0 w 118"/>
                    <a:gd name="T1" fmla="*/ 48 h 49"/>
                    <a:gd name="T2" fmla="*/ 0 w 118"/>
                    <a:gd name="T3" fmla="*/ 31 h 49"/>
                    <a:gd name="T4" fmla="*/ 117 w 118"/>
                    <a:gd name="T5" fmla="*/ 0 h 49"/>
                    <a:gd name="T6" fmla="*/ 117 w 118"/>
                    <a:gd name="T7" fmla="*/ 17 h 49"/>
                    <a:gd name="T8" fmla="*/ 0 w 118"/>
                    <a:gd name="T9" fmla="*/ 48 h 49"/>
                    <a:gd name="T10" fmla="*/ 0 60000 65536"/>
                    <a:gd name="T11" fmla="*/ 0 60000 65536"/>
                    <a:gd name="T12" fmla="*/ 0 60000 65536"/>
                    <a:gd name="T13" fmla="*/ 0 60000 65536"/>
                    <a:gd name="T14" fmla="*/ 0 60000 65536"/>
                    <a:gd name="T15" fmla="*/ 0 w 118"/>
                    <a:gd name="T16" fmla="*/ 0 h 49"/>
                    <a:gd name="T17" fmla="*/ 118 w 118"/>
                    <a:gd name="T18" fmla="*/ 49 h 49"/>
                  </a:gdLst>
                  <a:ahLst/>
                  <a:cxnLst>
                    <a:cxn ang="T10">
                      <a:pos x="T0" y="T1"/>
                    </a:cxn>
                    <a:cxn ang="T11">
                      <a:pos x="T2" y="T3"/>
                    </a:cxn>
                    <a:cxn ang="T12">
                      <a:pos x="T4" y="T5"/>
                    </a:cxn>
                    <a:cxn ang="T13">
                      <a:pos x="T6" y="T7"/>
                    </a:cxn>
                    <a:cxn ang="T14">
                      <a:pos x="T8" y="T9"/>
                    </a:cxn>
                  </a:cxnLst>
                  <a:rect l="T15" t="T16" r="T17" b="T18"/>
                  <a:pathLst>
                    <a:path w="118" h="49">
                      <a:moveTo>
                        <a:pt x="0" y="48"/>
                      </a:moveTo>
                      <a:lnTo>
                        <a:pt x="0" y="31"/>
                      </a:lnTo>
                      <a:lnTo>
                        <a:pt x="117" y="0"/>
                      </a:lnTo>
                      <a:lnTo>
                        <a:pt x="117" y="17"/>
                      </a:lnTo>
                      <a:lnTo>
                        <a:pt x="0" y="48"/>
                      </a:lnTo>
                    </a:path>
                  </a:pathLst>
                </a:custGeom>
                <a:solidFill>
                  <a:srgbClr val="0099CC"/>
                </a:solidFill>
                <a:ln w="9525" cap="rnd">
                  <a:noFill/>
                  <a:round/>
                  <a:headEnd/>
                  <a:tailEnd/>
                </a:ln>
              </p:spPr>
              <p:txBody>
                <a:bodyPr/>
                <a:lstStyle/>
                <a:p>
                  <a:endParaRPr lang="zh-CN" altLang="en-US" sz="1400"/>
                </a:p>
              </p:txBody>
            </p:sp>
            <p:sp>
              <p:nvSpPr>
                <p:cNvPr id="122" name="Freeform 173"/>
                <p:cNvSpPr>
                  <a:spLocks/>
                </p:cNvSpPr>
                <p:nvPr/>
              </p:nvSpPr>
              <p:spPr bwMode="auto">
                <a:xfrm>
                  <a:off x="4486" y="2562"/>
                  <a:ext cx="118" cy="50"/>
                </a:xfrm>
                <a:custGeom>
                  <a:avLst/>
                  <a:gdLst>
                    <a:gd name="T0" fmla="*/ 0 w 118"/>
                    <a:gd name="T1" fmla="*/ 49 h 50"/>
                    <a:gd name="T2" fmla="*/ 0 w 118"/>
                    <a:gd name="T3" fmla="*/ 32 h 50"/>
                    <a:gd name="T4" fmla="*/ 117 w 118"/>
                    <a:gd name="T5" fmla="*/ 0 h 50"/>
                    <a:gd name="T6" fmla="*/ 117 w 118"/>
                    <a:gd name="T7" fmla="*/ 17 h 50"/>
                    <a:gd name="T8" fmla="*/ 0 w 118"/>
                    <a:gd name="T9" fmla="*/ 49 h 50"/>
                    <a:gd name="T10" fmla="*/ 0 60000 65536"/>
                    <a:gd name="T11" fmla="*/ 0 60000 65536"/>
                    <a:gd name="T12" fmla="*/ 0 60000 65536"/>
                    <a:gd name="T13" fmla="*/ 0 60000 65536"/>
                    <a:gd name="T14" fmla="*/ 0 60000 65536"/>
                    <a:gd name="T15" fmla="*/ 0 w 118"/>
                    <a:gd name="T16" fmla="*/ 0 h 50"/>
                    <a:gd name="T17" fmla="*/ 118 w 118"/>
                    <a:gd name="T18" fmla="*/ 50 h 50"/>
                  </a:gdLst>
                  <a:ahLst/>
                  <a:cxnLst>
                    <a:cxn ang="T10">
                      <a:pos x="T0" y="T1"/>
                    </a:cxn>
                    <a:cxn ang="T11">
                      <a:pos x="T2" y="T3"/>
                    </a:cxn>
                    <a:cxn ang="T12">
                      <a:pos x="T4" y="T5"/>
                    </a:cxn>
                    <a:cxn ang="T13">
                      <a:pos x="T6" y="T7"/>
                    </a:cxn>
                    <a:cxn ang="T14">
                      <a:pos x="T8" y="T9"/>
                    </a:cxn>
                  </a:cxnLst>
                  <a:rect l="T15" t="T16" r="T17" b="T18"/>
                  <a:pathLst>
                    <a:path w="118" h="50">
                      <a:moveTo>
                        <a:pt x="0" y="49"/>
                      </a:moveTo>
                      <a:lnTo>
                        <a:pt x="0" y="32"/>
                      </a:lnTo>
                      <a:lnTo>
                        <a:pt x="117" y="0"/>
                      </a:lnTo>
                      <a:lnTo>
                        <a:pt x="117" y="17"/>
                      </a:lnTo>
                      <a:lnTo>
                        <a:pt x="0" y="49"/>
                      </a:lnTo>
                    </a:path>
                  </a:pathLst>
                </a:custGeom>
                <a:solidFill>
                  <a:srgbClr val="0099CC"/>
                </a:solidFill>
                <a:ln w="9525" cap="rnd">
                  <a:noFill/>
                  <a:round/>
                  <a:headEnd/>
                  <a:tailEnd/>
                </a:ln>
              </p:spPr>
              <p:txBody>
                <a:bodyPr/>
                <a:lstStyle/>
                <a:p>
                  <a:endParaRPr lang="zh-CN" altLang="en-US" sz="1400"/>
                </a:p>
              </p:txBody>
            </p:sp>
            <p:sp>
              <p:nvSpPr>
                <p:cNvPr id="123" name="Freeform 174"/>
                <p:cNvSpPr>
                  <a:spLocks/>
                </p:cNvSpPr>
                <p:nvPr/>
              </p:nvSpPr>
              <p:spPr bwMode="auto">
                <a:xfrm>
                  <a:off x="4486" y="2596"/>
                  <a:ext cx="118" cy="49"/>
                </a:xfrm>
                <a:custGeom>
                  <a:avLst/>
                  <a:gdLst>
                    <a:gd name="T0" fmla="*/ 0 w 118"/>
                    <a:gd name="T1" fmla="*/ 48 h 49"/>
                    <a:gd name="T2" fmla="*/ 0 w 118"/>
                    <a:gd name="T3" fmla="*/ 31 h 49"/>
                    <a:gd name="T4" fmla="*/ 117 w 118"/>
                    <a:gd name="T5" fmla="*/ 0 h 49"/>
                    <a:gd name="T6" fmla="*/ 117 w 118"/>
                    <a:gd name="T7" fmla="*/ 17 h 49"/>
                    <a:gd name="T8" fmla="*/ 0 w 118"/>
                    <a:gd name="T9" fmla="*/ 48 h 49"/>
                    <a:gd name="T10" fmla="*/ 0 60000 65536"/>
                    <a:gd name="T11" fmla="*/ 0 60000 65536"/>
                    <a:gd name="T12" fmla="*/ 0 60000 65536"/>
                    <a:gd name="T13" fmla="*/ 0 60000 65536"/>
                    <a:gd name="T14" fmla="*/ 0 60000 65536"/>
                    <a:gd name="T15" fmla="*/ 0 w 118"/>
                    <a:gd name="T16" fmla="*/ 0 h 49"/>
                    <a:gd name="T17" fmla="*/ 118 w 118"/>
                    <a:gd name="T18" fmla="*/ 49 h 49"/>
                  </a:gdLst>
                  <a:ahLst/>
                  <a:cxnLst>
                    <a:cxn ang="T10">
                      <a:pos x="T0" y="T1"/>
                    </a:cxn>
                    <a:cxn ang="T11">
                      <a:pos x="T2" y="T3"/>
                    </a:cxn>
                    <a:cxn ang="T12">
                      <a:pos x="T4" y="T5"/>
                    </a:cxn>
                    <a:cxn ang="T13">
                      <a:pos x="T6" y="T7"/>
                    </a:cxn>
                    <a:cxn ang="T14">
                      <a:pos x="T8" y="T9"/>
                    </a:cxn>
                  </a:cxnLst>
                  <a:rect l="T15" t="T16" r="T17" b="T18"/>
                  <a:pathLst>
                    <a:path w="118" h="49">
                      <a:moveTo>
                        <a:pt x="0" y="48"/>
                      </a:moveTo>
                      <a:lnTo>
                        <a:pt x="0" y="31"/>
                      </a:lnTo>
                      <a:lnTo>
                        <a:pt x="117" y="0"/>
                      </a:lnTo>
                      <a:lnTo>
                        <a:pt x="117" y="17"/>
                      </a:lnTo>
                      <a:lnTo>
                        <a:pt x="0" y="48"/>
                      </a:lnTo>
                    </a:path>
                  </a:pathLst>
                </a:custGeom>
                <a:solidFill>
                  <a:srgbClr val="0099CC"/>
                </a:solidFill>
                <a:ln w="9525" cap="rnd">
                  <a:noFill/>
                  <a:round/>
                  <a:headEnd/>
                  <a:tailEnd/>
                </a:ln>
              </p:spPr>
              <p:txBody>
                <a:bodyPr/>
                <a:lstStyle/>
                <a:p>
                  <a:endParaRPr lang="zh-CN" altLang="en-US" sz="1400"/>
                </a:p>
              </p:txBody>
            </p:sp>
            <p:sp>
              <p:nvSpPr>
                <p:cNvPr id="124" name="Freeform 175"/>
                <p:cNvSpPr>
                  <a:spLocks/>
                </p:cNvSpPr>
                <p:nvPr/>
              </p:nvSpPr>
              <p:spPr bwMode="auto">
                <a:xfrm>
                  <a:off x="4486" y="2630"/>
                  <a:ext cx="118" cy="49"/>
                </a:xfrm>
                <a:custGeom>
                  <a:avLst/>
                  <a:gdLst>
                    <a:gd name="T0" fmla="*/ 0 w 118"/>
                    <a:gd name="T1" fmla="*/ 48 h 49"/>
                    <a:gd name="T2" fmla="*/ 0 w 118"/>
                    <a:gd name="T3" fmla="*/ 31 h 49"/>
                    <a:gd name="T4" fmla="*/ 117 w 118"/>
                    <a:gd name="T5" fmla="*/ 0 h 49"/>
                    <a:gd name="T6" fmla="*/ 117 w 118"/>
                    <a:gd name="T7" fmla="*/ 17 h 49"/>
                    <a:gd name="T8" fmla="*/ 0 w 118"/>
                    <a:gd name="T9" fmla="*/ 48 h 49"/>
                    <a:gd name="T10" fmla="*/ 0 60000 65536"/>
                    <a:gd name="T11" fmla="*/ 0 60000 65536"/>
                    <a:gd name="T12" fmla="*/ 0 60000 65536"/>
                    <a:gd name="T13" fmla="*/ 0 60000 65536"/>
                    <a:gd name="T14" fmla="*/ 0 60000 65536"/>
                    <a:gd name="T15" fmla="*/ 0 w 118"/>
                    <a:gd name="T16" fmla="*/ 0 h 49"/>
                    <a:gd name="T17" fmla="*/ 118 w 118"/>
                    <a:gd name="T18" fmla="*/ 49 h 49"/>
                  </a:gdLst>
                  <a:ahLst/>
                  <a:cxnLst>
                    <a:cxn ang="T10">
                      <a:pos x="T0" y="T1"/>
                    </a:cxn>
                    <a:cxn ang="T11">
                      <a:pos x="T2" y="T3"/>
                    </a:cxn>
                    <a:cxn ang="T12">
                      <a:pos x="T4" y="T5"/>
                    </a:cxn>
                    <a:cxn ang="T13">
                      <a:pos x="T6" y="T7"/>
                    </a:cxn>
                    <a:cxn ang="T14">
                      <a:pos x="T8" y="T9"/>
                    </a:cxn>
                  </a:cxnLst>
                  <a:rect l="T15" t="T16" r="T17" b="T18"/>
                  <a:pathLst>
                    <a:path w="118" h="49">
                      <a:moveTo>
                        <a:pt x="0" y="48"/>
                      </a:moveTo>
                      <a:lnTo>
                        <a:pt x="0" y="31"/>
                      </a:lnTo>
                      <a:lnTo>
                        <a:pt x="117" y="0"/>
                      </a:lnTo>
                      <a:lnTo>
                        <a:pt x="117" y="17"/>
                      </a:lnTo>
                      <a:lnTo>
                        <a:pt x="0" y="48"/>
                      </a:lnTo>
                    </a:path>
                  </a:pathLst>
                </a:custGeom>
                <a:solidFill>
                  <a:srgbClr val="0099CC"/>
                </a:solidFill>
                <a:ln w="9525" cap="rnd">
                  <a:noFill/>
                  <a:round/>
                  <a:headEnd/>
                  <a:tailEnd/>
                </a:ln>
              </p:spPr>
              <p:txBody>
                <a:bodyPr/>
                <a:lstStyle/>
                <a:p>
                  <a:endParaRPr lang="zh-CN" altLang="en-US" sz="1400"/>
                </a:p>
              </p:txBody>
            </p:sp>
            <p:sp>
              <p:nvSpPr>
                <p:cNvPr id="125" name="Freeform 176"/>
                <p:cNvSpPr>
                  <a:spLocks/>
                </p:cNvSpPr>
                <p:nvPr/>
              </p:nvSpPr>
              <p:spPr bwMode="auto">
                <a:xfrm>
                  <a:off x="4486" y="2664"/>
                  <a:ext cx="118" cy="49"/>
                </a:xfrm>
                <a:custGeom>
                  <a:avLst/>
                  <a:gdLst>
                    <a:gd name="T0" fmla="*/ 0 w 118"/>
                    <a:gd name="T1" fmla="*/ 48 h 49"/>
                    <a:gd name="T2" fmla="*/ 0 w 118"/>
                    <a:gd name="T3" fmla="*/ 31 h 49"/>
                    <a:gd name="T4" fmla="*/ 117 w 118"/>
                    <a:gd name="T5" fmla="*/ 0 h 49"/>
                    <a:gd name="T6" fmla="*/ 117 w 118"/>
                    <a:gd name="T7" fmla="*/ 17 h 49"/>
                    <a:gd name="T8" fmla="*/ 0 w 118"/>
                    <a:gd name="T9" fmla="*/ 48 h 49"/>
                    <a:gd name="T10" fmla="*/ 0 60000 65536"/>
                    <a:gd name="T11" fmla="*/ 0 60000 65536"/>
                    <a:gd name="T12" fmla="*/ 0 60000 65536"/>
                    <a:gd name="T13" fmla="*/ 0 60000 65536"/>
                    <a:gd name="T14" fmla="*/ 0 60000 65536"/>
                    <a:gd name="T15" fmla="*/ 0 w 118"/>
                    <a:gd name="T16" fmla="*/ 0 h 49"/>
                    <a:gd name="T17" fmla="*/ 118 w 118"/>
                    <a:gd name="T18" fmla="*/ 49 h 49"/>
                  </a:gdLst>
                  <a:ahLst/>
                  <a:cxnLst>
                    <a:cxn ang="T10">
                      <a:pos x="T0" y="T1"/>
                    </a:cxn>
                    <a:cxn ang="T11">
                      <a:pos x="T2" y="T3"/>
                    </a:cxn>
                    <a:cxn ang="T12">
                      <a:pos x="T4" y="T5"/>
                    </a:cxn>
                    <a:cxn ang="T13">
                      <a:pos x="T6" y="T7"/>
                    </a:cxn>
                    <a:cxn ang="T14">
                      <a:pos x="T8" y="T9"/>
                    </a:cxn>
                  </a:cxnLst>
                  <a:rect l="T15" t="T16" r="T17" b="T18"/>
                  <a:pathLst>
                    <a:path w="118" h="49">
                      <a:moveTo>
                        <a:pt x="0" y="48"/>
                      </a:moveTo>
                      <a:lnTo>
                        <a:pt x="0" y="31"/>
                      </a:lnTo>
                      <a:lnTo>
                        <a:pt x="117" y="0"/>
                      </a:lnTo>
                      <a:lnTo>
                        <a:pt x="117" y="17"/>
                      </a:lnTo>
                      <a:lnTo>
                        <a:pt x="0" y="48"/>
                      </a:lnTo>
                    </a:path>
                  </a:pathLst>
                </a:custGeom>
                <a:solidFill>
                  <a:srgbClr val="0099CC"/>
                </a:solidFill>
                <a:ln w="9525" cap="rnd">
                  <a:noFill/>
                  <a:round/>
                  <a:headEnd/>
                  <a:tailEnd/>
                </a:ln>
              </p:spPr>
              <p:txBody>
                <a:bodyPr/>
                <a:lstStyle/>
                <a:p>
                  <a:endParaRPr lang="zh-CN" altLang="en-US" sz="1400"/>
                </a:p>
              </p:txBody>
            </p:sp>
            <p:sp>
              <p:nvSpPr>
                <p:cNvPr id="126" name="Freeform 177"/>
                <p:cNvSpPr>
                  <a:spLocks/>
                </p:cNvSpPr>
                <p:nvPr/>
              </p:nvSpPr>
              <p:spPr bwMode="auto">
                <a:xfrm>
                  <a:off x="4654" y="2483"/>
                  <a:ext cx="118" cy="50"/>
                </a:xfrm>
                <a:custGeom>
                  <a:avLst/>
                  <a:gdLst>
                    <a:gd name="T0" fmla="*/ 0 w 118"/>
                    <a:gd name="T1" fmla="*/ 49 h 50"/>
                    <a:gd name="T2" fmla="*/ 0 w 118"/>
                    <a:gd name="T3" fmla="*/ 32 h 50"/>
                    <a:gd name="T4" fmla="*/ 117 w 118"/>
                    <a:gd name="T5" fmla="*/ 0 h 50"/>
                    <a:gd name="T6" fmla="*/ 117 w 118"/>
                    <a:gd name="T7" fmla="*/ 17 h 50"/>
                    <a:gd name="T8" fmla="*/ 0 w 118"/>
                    <a:gd name="T9" fmla="*/ 49 h 50"/>
                    <a:gd name="T10" fmla="*/ 0 60000 65536"/>
                    <a:gd name="T11" fmla="*/ 0 60000 65536"/>
                    <a:gd name="T12" fmla="*/ 0 60000 65536"/>
                    <a:gd name="T13" fmla="*/ 0 60000 65536"/>
                    <a:gd name="T14" fmla="*/ 0 60000 65536"/>
                    <a:gd name="T15" fmla="*/ 0 w 118"/>
                    <a:gd name="T16" fmla="*/ 0 h 50"/>
                    <a:gd name="T17" fmla="*/ 118 w 118"/>
                    <a:gd name="T18" fmla="*/ 50 h 50"/>
                  </a:gdLst>
                  <a:ahLst/>
                  <a:cxnLst>
                    <a:cxn ang="T10">
                      <a:pos x="T0" y="T1"/>
                    </a:cxn>
                    <a:cxn ang="T11">
                      <a:pos x="T2" y="T3"/>
                    </a:cxn>
                    <a:cxn ang="T12">
                      <a:pos x="T4" y="T5"/>
                    </a:cxn>
                    <a:cxn ang="T13">
                      <a:pos x="T6" y="T7"/>
                    </a:cxn>
                    <a:cxn ang="T14">
                      <a:pos x="T8" y="T9"/>
                    </a:cxn>
                  </a:cxnLst>
                  <a:rect l="T15" t="T16" r="T17" b="T18"/>
                  <a:pathLst>
                    <a:path w="118" h="50">
                      <a:moveTo>
                        <a:pt x="0" y="49"/>
                      </a:moveTo>
                      <a:lnTo>
                        <a:pt x="0" y="32"/>
                      </a:lnTo>
                      <a:lnTo>
                        <a:pt x="117" y="0"/>
                      </a:lnTo>
                      <a:lnTo>
                        <a:pt x="117" y="17"/>
                      </a:lnTo>
                      <a:lnTo>
                        <a:pt x="0" y="49"/>
                      </a:lnTo>
                    </a:path>
                  </a:pathLst>
                </a:custGeom>
                <a:solidFill>
                  <a:srgbClr val="0099CC"/>
                </a:solidFill>
                <a:ln w="9525" cap="rnd">
                  <a:noFill/>
                  <a:round/>
                  <a:headEnd/>
                  <a:tailEnd/>
                </a:ln>
              </p:spPr>
              <p:txBody>
                <a:bodyPr/>
                <a:lstStyle/>
                <a:p>
                  <a:endParaRPr lang="zh-CN" altLang="en-US" sz="1400"/>
                </a:p>
              </p:txBody>
            </p:sp>
            <p:sp>
              <p:nvSpPr>
                <p:cNvPr id="127" name="Freeform 178"/>
                <p:cNvSpPr>
                  <a:spLocks/>
                </p:cNvSpPr>
                <p:nvPr/>
              </p:nvSpPr>
              <p:spPr bwMode="auto">
                <a:xfrm>
                  <a:off x="4654" y="2517"/>
                  <a:ext cx="118" cy="49"/>
                </a:xfrm>
                <a:custGeom>
                  <a:avLst/>
                  <a:gdLst>
                    <a:gd name="T0" fmla="*/ 0 w 118"/>
                    <a:gd name="T1" fmla="*/ 48 h 49"/>
                    <a:gd name="T2" fmla="*/ 0 w 118"/>
                    <a:gd name="T3" fmla="*/ 31 h 49"/>
                    <a:gd name="T4" fmla="*/ 117 w 118"/>
                    <a:gd name="T5" fmla="*/ 0 h 49"/>
                    <a:gd name="T6" fmla="*/ 117 w 118"/>
                    <a:gd name="T7" fmla="*/ 17 h 49"/>
                    <a:gd name="T8" fmla="*/ 0 w 118"/>
                    <a:gd name="T9" fmla="*/ 48 h 49"/>
                    <a:gd name="T10" fmla="*/ 0 60000 65536"/>
                    <a:gd name="T11" fmla="*/ 0 60000 65536"/>
                    <a:gd name="T12" fmla="*/ 0 60000 65536"/>
                    <a:gd name="T13" fmla="*/ 0 60000 65536"/>
                    <a:gd name="T14" fmla="*/ 0 60000 65536"/>
                    <a:gd name="T15" fmla="*/ 0 w 118"/>
                    <a:gd name="T16" fmla="*/ 0 h 49"/>
                    <a:gd name="T17" fmla="*/ 118 w 118"/>
                    <a:gd name="T18" fmla="*/ 49 h 49"/>
                  </a:gdLst>
                  <a:ahLst/>
                  <a:cxnLst>
                    <a:cxn ang="T10">
                      <a:pos x="T0" y="T1"/>
                    </a:cxn>
                    <a:cxn ang="T11">
                      <a:pos x="T2" y="T3"/>
                    </a:cxn>
                    <a:cxn ang="T12">
                      <a:pos x="T4" y="T5"/>
                    </a:cxn>
                    <a:cxn ang="T13">
                      <a:pos x="T6" y="T7"/>
                    </a:cxn>
                    <a:cxn ang="T14">
                      <a:pos x="T8" y="T9"/>
                    </a:cxn>
                  </a:cxnLst>
                  <a:rect l="T15" t="T16" r="T17" b="T18"/>
                  <a:pathLst>
                    <a:path w="118" h="49">
                      <a:moveTo>
                        <a:pt x="0" y="48"/>
                      </a:moveTo>
                      <a:lnTo>
                        <a:pt x="0" y="31"/>
                      </a:lnTo>
                      <a:lnTo>
                        <a:pt x="117" y="0"/>
                      </a:lnTo>
                      <a:lnTo>
                        <a:pt x="117" y="17"/>
                      </a:lnTo>
                      <a:lnTo>
                        <a:pt x="0" y="48"/>
                      </a:lnTo>
                    </a:path>
                  </a:pathLst>
                </a:custGeom>
                <a:solidFill>
                  <a:srgbClr val="0099CC"/>
                </a:solidFill>
                <a:ln w="9525" cap="rnd">
                  <a:noFill/>
                  <a:round/>
                  <a:headEnd/>
                  <a:tailEnd/>
                </a:ln>
              </p:spPr>
              <p:txBody>
                <a:bodyPr/>
                <a:lstStyle/>
                <a:p>
                  <a:endParaRPr lang="zh-CN" altLang="en-US" sz="1400"/>
                </a:p>
              </p:txBody>
            </p:sp>
            <p:sp>
              <p:nvSpPr>
                <p:cNvPr id="128" name="Freeform 179"/>
                <p:cNvSpPr>
                  <a:spLocks/>
                </p:cNvSpPr>
                <p:nvPr/>
              </p:nvSpPr>
              <p:spPr bwMode="auto">
                <a:xfrm>
                  <a:off x="4654" y="2551"/>
                  <a:ext cx="118" cy="49"/>
                </a:xfrm>
                <a:custGeom>
                  <a:avLst/>
                  <a:gdLst>
                    <a:gd name="T0" fmla="*/ 0 w 118"/>
                    <a:gd name="T1" fmla="*/ 48 h 49"/>
                    <a:gd name="T2" fmla="*/ 0 w 118"/>
                    <a:gd name="T3" fmla="*/ 31 h 49"/>
                    <a:gd name="T4" fmla="*/ 117 w 118"/>
                    <a:gd name="T5" fmla="*/ 0 h 49"/>
                    <a:gd name="T6" fmla="*/ 117 w 118"/>
                    <a:gd name="T7" fmla="*/ 17 h 49"/>
                    <a:gd name="T8" fmla="*/ 0 w 118"/>
                    <a:gd name="T9" fmla="*/ 48 h 49"/>
                    <a:gd name="T10" fmla="*/ 0 60000 65536"/>
                    <a:gd name="T11" fmla="*/ 0 60000 65536"/>
                    <a:gd name="T12" fmla="*/ 0 60000 65536"/>
                    <a:gd name="T13" fmla="*/ 0 60000 65536"/>
                    <a:gd name="T14" fmla="*/ 0 60000 65536"/>
                    <a:gd name="T15" fmla="*/ 0 w 118"/>
                    <a:gd name="T16" fmla="*/ 0 h 49"/>
                    <a:gd name="T17" fmla="*/ 118 w 118"/>
                    <a:gd name="T18" fmla="*/ 49 h 49"/>
                  </a:gdLst>
                  <a:ahLst/>
                  <a:cxnLst>
                    <a:cxn ang="T10">
                      <a:pos x="T0" y="T1"/>
                    </a:cxn>
                    <a:cxn ang="T11">
                      <a:pos x="T2" y="T3"/>
                    </a:cxn>
                    <a:cxn ang="T12">
                      <a:pos x="T4" y="T5"/>
                    </a:cxn>
                    <a:cxn ang="T13">
                      <a:pos x="T6" y="T7"/>
                    </a:cxn>
                    <a:cxn ang="T14">
                      <a:pos x="T8" y="T9"/>
                    </a:cxn>
                  </a:cxnLst>
                  <a:rect l="T15" t="T16" r="T17" b="T18"/>
                  <a:pathLst>
                    <a:path w="118" h="49">
                      <a:moveTo>
                        <a:pt x="0" y="48"/>
                      </a:moveTo>
                      <a:lnTo>
                        <a:pt x="0" y="31"/>
                      </a:lnTo>
                      <a:lnTo>
                        <a:pt x="117" y="0"/>
                      </a:lnTo>
                      <a:lnTo>
                        <a:pt x="117" y="17"/>
                      </a:lnTo>
                      <a:lnTo>
                        <a:pt x="0" y="48"/>
                      </a:lnTo>
                    </a:path>
                  </a:pathLst>
                </a:custGeom>
                <a:solidFill>
                  <a:srgbClr val="0099CC"/>
                </a:solidFill>
                <a:ln w="9525" cap="rnd">
                  <a:noFill/>
                  <a:round/>
                  <a:headEnd/>
                  <a:tailEnd/>
                </a:ln>
              </p:spPr>
              <p:txBody>
                <a:bodyPr/>
                <a:lstStyle/>
                <a:p>
                  <a:endParaRPr lang="zh-CN" altLang="en-US" sz="1400"/>
                </a:p>
              </p:txBody>
            </p:sp>
            <p:sp>
              <p:nvSpPr>
                <p:cNvPr id="129" name="Freeform 180"/>
                <p:cNvSpPr>
                  <a:spLocks/>
                </p:cNvSpPr>
                <p:nvPr/>
              </p:nvSpPr>
              <p:spPr bwMode="auto">
                <a:xfrm>
                  <a:off x="4654" y="2585"/>
                  <a:ext cx="118" cy="49"/>
                </a:xfrm>
                <a:custGeom>
                  <a:avLst/>
                  <a:gdLst>
                    <a:gd name="T0" fmla="*/ 0 w 118"/>
                    <a:gd name="T1" fmla="*/ 48 h 49"/>
                    <a:gd name="T2" fmla="*/ 0 w 118"/>
                    <a:gd name="T3" fmla="*/ 31 h 49"/>
                    <a:gd name="T4" fmla="*/ 117 w 118"/>
                    <a:gd name="T5" fmla="*/ 0 h 49"/>
                    <a:gd name="T6" fmla="*/ 117 w 118"/>
                    <a:gd name="T7" fmla="*/ 17 h 49"/>
                    <a:gd name="T8" fmla="*/ 0 w 118"/>
                    <a:gd name="T9" fmla="*/ 48 h 49"/>
                    <a:gd name="T10" fmla="*/ 0 60000 65536"/>
                    <a:gd name="T11" fmla="*/ 0 60000 65536"/>
                    <a:gd name="T12" fmla="*/ 0 60000 65536"/>
                    <a:gd name="T13" fmla="*/ 0 60000 65536"/>
                    <a:gd name="T14" fmla="*/ 0 60000 65536"/>
                    <a:gd name="T15" fmla="*/ 0 w 118"/>
                    <a:gd name="T16" fmla="*/ 0 h 49"/>
                    <a:gd name="T17" fmla="*/ 118 w 118"/>
                    <a:gd name="T18" fmla="*/ 49 h 49"/>
                  </a:gdLst>
                  <a:ahLst/>
                  <a:cxnLst>
                    <a:cxn ang="T10">
                      <a:pos x="T0" y="T1"/>
                    </a:cxn>
                    <a:cxn ang="T11">
                      <a:pos x="T2" y="T3"/>
                    </a:cxn>
                    <a:cxn ang="T12">
                      <a:pos x="T4" y="T5"/>
                    </a:cxn>
                    <a:cxn ang="T13">
                      <a:pos x="T6" y="T7"/>
                    </a:cxn>
                    <a:cxn ang="T14">
                      <a:pos x="T8" y="T9"/>
                    </a:cxn>
                  </a:cxnLst>
                  <a:rect l="T15" t="T16" r="T17" b="T18"/>
                  <a:pathLst>
                    <a:path w="118" h="49">
                      <a:moveTo>
                        <a:pt x="0" y="48"/>
                      </a:moveTo>
                      <a:lnTo>
                        <a:pt x="0" y="31"/>
                      </a:lnTo>
                      <a:lnTo>
                        <a:pt x="117" y="0"/>
                      </a:lnTo>
                      <a:lnTo>
                        <a:pt x="117" y="17"/>
                      </a:lnTo>
                      <a:lnTo>
                        <a:pt x="0" y="48"/>
                      </a:lnTo>
                    </a:path>
                  </a:pathLst>
                </a:custGeom>
                <a:solidFill>
                  <a:srgbClr val="0099CC"/>
                </a:solidFill>
                <a:ln w="9525" cap="rnd">
                  <a:noFill/>
                  <a:round/>
                  <a:headEnd/>
                  <a:tailEnd/>
                </a:ln>
              </p:spPr>
              <p:txBody>
                <a:bodyPr/>
                <a:lstStyle/>
                <a:p>
                  <a:endParaRPr lang="zh-CN" altLang="en-US" sz="1400"/>
                </a:p>
              </p:txBody>
            </p:sp>
            <p:sp>
              <p:nvSpPr>
                <p:cNvPr id="130" name="Freeform 181"/>
                <p:cNvSpPr>
                  <a:spLocks/>
                </p:cNvSpPr>
                <p:nvPr/>
              </p:nvSpPr>
              <p:spPr bwMode="auto">
                <a:xfrm>
                  <a:off x="4654" y="2619"/>
                  <a:ext cx="118" cy="49"/>
                </a:xfrm>
                <a:custGeom>
                  <a:avLst/>
                  <a:gdLst>
                    <a:gd name="T0" fmla="*/ 0 w 118"/>
                    <a:gd name="T1" fmla="*/ 48 h 49"/>
                    <a:gd name="T2" fmla="*/ 0 w 118"/>
                    <a:gd name="T3" fmla="*/ 31 h 49"/>
                    <a:gd name="T4" fmla="*/ 117 w 118"/>
                    <a:gd name="T5" fmla="*/ 0 h 49"/>
                    <a:gd name="T6" fmla="*/ 117 w 118"/>
                    <a:gd name="T7" fmla="*/ 17 h 49"/>
                    <a:gd name="T8" fmla="*/ 0 w 118"/>
                    <a:gd name="T9" fmla="*/ 48 h 49"/>
                    <a:gd name="T10" fmla="*/ 0 60000 65536"/>
                    <a:gd name="T11" fmla="*/ 0 60000 65536"/>
                    <a:gd name="T12" fmla="*/ 0 60000 65536"/>
                    <a:gd name="T13" fmla="*/ 0 60000 65536"/>
                    <a:gd name="T14" fmla="*/ 0 60000 65536"/>
                    <a:gd name="T15" fmla="*/ 0 w 118"/>
                    <a:gd name="T16" fmla="*/ 0 h 49"/>
                    <a:gd name="T17" fmla="*/ 118 w 118"/>
                    <a:gd name="T18" fmla="*/ 49 h 49"/>
                  </a:gdLst>
                  <a:ahLst/>
                  <a:cxnLst>
                    <a:cxn ang="T10">
                      <a:pos x="T0" y="T1"/>
                    </a:cxn>
                    <a:cxn ang="T11">
                      <a:pos x="T2" y="T3"/>
                    </a:cxn>
                    <a:cxn ang="T12">
                      <a:pos x="T4" y="T5"/>
                    </a:cxn>
                    <a:cxn ang="T13">
                      <a:pos x="T6" y="T7"/>
                    </a:cxn>
                    <a:cxn ang="T14">
                      <a:pos x="T8" y="T9"/>
                    </a:cxn>
                  </a:cxnLst>
                  <a:rect l="T15" t="T16" r="T17" b="T18"/>
                  <a:pathLst>
                    <a:path w="118" h="49">
                      <a:moveTo>
                        <a:pt x="0" y="48"/>
                      </a:moveTo>
                      <a:lnTo>
                        <a:pt x="0" y="31"/>
                      </a:lnTo>
                      <a:lnTo>
                        <a:pt x="117" y="0"/>
                      </a:lnTo>
                      <a:lnTo>
                        <a:pt x="117" y="17"/>
                      </a:lnTo>
                      <a:lnTo>
                        <a:pt x="0" y="48"/>
                      </a:lnTo>
                    </a:path>
                  </a:pathLst>
                </a:custGeom>
                <a:solidFill>
                  <a:srgbClr val="0099CC"/>
                </a:solidFill>
                <a:ln w="9525" cap="rnd">
                  <a:noFill/>
                  <a:round/>
                  <a:headEnd/>
                  <a:tailEnd/>
                </a:ln>
              </p:spPr>
              <p:txBody>
                <a:bodyPr/>
                <a:lstStyle/>
                <a:p>
                  <a:endParaRPr lang="zh-CN" altLang="en-US" sz="1400"/>
                </a:p>
              </p:txBody>
            </p:sp>
          </p:grpSp>
        </p:grpSp>
        <p:sp>
          <p:nvSpPr>
            <p:cNvPr id="85" name="AutoShape 186"/>
            <p:cNvSpPr>
              <a:spLocks noChangeArrowheads="1"/>
            </p:cNvSpPr>
            <p:nvPr/>
          </p:nvSpPr>
          <p:spPr bwMode="auto">
            <a:xfrm>
              <a:off x="3430143" y="3394820"/>
              <a:ext cx="1764330" cy="582045"/>
            </a:xfrm>
            <a:prstGeom prst="star16">
              <a:avLst>
                <a:gd name="adj" fmla="val 37500"/>
              </a:avLst>
            </a:prstGeom>
            <a:ln>
              <a:noFill/>
              <a:headEnd/>
              <a:tailEnd/>
            </a:ln>
          </p:spPr>
          <p:style>
            <a:lnRef idx="1">
              <a:schemeClr val="dk1"/>
            </a:lnRef>
            <a:fillRef idx="2">
              <a:schemeClr val="dk1"/>
            </a:fillRef>
            <a:effectRef idx="1">
              <a:schemeClr val="dk1"/>
            </a:effectRef>
            <a:fontRef idx="minor">
              <a:schemeClr val="dk1"/>
            </a:fontRef>
          </p:style>
          <p:txBody>
            <a:bodyPr wrap="none" anchor="ctr"/>
            <a:lstStyle/>
            <a:p>
              <a:endParaRPr lang="zh-CN" altLang="en-US" sz="1400">
                <a:latin typeface="微软雅黑" pitchFamily="34" charset="-122"/>
                <a:ea typeface="微软雅黑" pitchFamily="34" charset="-122"/>
              </a:endParaRPr>
            </a:p>
          </p:txBody>
        </p:sp>
        <p:pic>
          <p:nvPicPr>
            <p:cNvPr id="86" name="Picture 187" descr="j0434753"/>
            <p:cNvPicPr>
              <a:picLocks noChangeAspect="1" noChangeArrowheads="1"/>
            </p:cNvPicPr>
            <p:nvPr/>
          </p:nvPicPr>
          <p:blipFill>
            <a:blip r:embed="rId25" cstate="print"/>
            <a:srcRect/>
            <a:stretch>
              <a:fillRect/>
            </a:stretch>
          </p:blipFill>
          <p:spPr bwMode="auto">
            <a:xfrm>
              <a:off x="3995936" y="3212976"/>
              <a:ext cx="686523" cy="646373"/>
            </a:xfrm>
            <a:prstGeom prst="rect">
              <a:avLst/>
            </a:prstGeom>
            <a:noFill/>
            <a:ln w="9525">
              <a:noFill/>
              <a:miter lim="800000"/>
              <a:headEnd/>
              <a:tailEnd/>
            </a:ln>
          </p:spPr>
        </p:pic>
        <p:pic>
          <p:nvPicPr>
            <p:cNvPr id="87" name="Picture 2"/>
            <p:cNvPicPr>
              <a:picLocks noChangeAspect="1" noChangeArrowheads="1"/>
            </p:cNvPicPr>
            <p:nvPr/>
          </p:nvPicPr>
          <p:blipFill>
            <a:blip r:embed="rId26" cstate="print"/>
            <a:srcRect/>
            <a:stretch>
              <a:fillRect/>
            </a:stretch>
          </p:blipFill>
          <p:spPr bwMode="auto">
            <a:xfrm>
              <a:off x="1851273" y="3501008"/>
              <a:ext cx="921739" cy="503471"/>
            </a:xfrm>
            <a:prstGeom prst="rect">
              <a:avLst/>
            </a:prstGeom>
            <a:noFill/>
            <a:ln w="9525">
              <a:noFill/>
              <a:miter lim="800000"/>
              <a:headEnd/>
              <a:tailEnd/>
            </a:ln>
          </p:spPr>
        </p:pic>
        <p:sp>
          <p:nvSpPr>
            <p:cNvPr id="88" name="Rectangle 192"/>
            <p:cNvSpPr>
              <a:spLocks noChangeArrowheads="1"/>
            </p:cNvSpPr>
            <p:nvPr/>
          </p:nvSpPr>
          <p:spPr bwMode="auto">
            <a:xfrm>
              <a:off x="4130411" y="3983626"/>
              <a:ext cx="1094998" cy="254522"/>
            </a:xfrm>
            <a:prstGeom prst="rect">
              <a:avLst/>
            </a:prstGeom>
            <a:ln>
              <a:headEnd/>
              <a:tailEnd/>
            </a:ln>
          </p:spPr>
          <p:style>
            <a:lnRef idx="3">
              <a:schemeClr val="lt1"/>
            </a:lnRef>
            <a:fillRef idx="1">
              <a:schemeClr val="accent5"/>
            </a:fillRef>
            <a:effectRef idx="1">
              <a:schemeClr val="accent5"/>
            </a:effectRef>
            <a:fontRef idx="minor">
              <a:schemeClr val="lt1"/>
            </a:fontRef>
          </p:style>
          <p:txBody>
            <a:bodyPr wrap="none" anchor="ctr">
              <a:flatTx/>
            </a:bodyPr>
            <a:lstStyle/>
            <a:p>
              <a:pPr algn="ctr"/>
              <a:r>
                <a:rPr lang="zh-CN" altLang="en-US" sz="1200" dirty="0">
                  <a:latin typeface="微软雅黑" pitchFamily="34" charset="-122"/>
                  <a:ea typeface="微软雅黑" pitchFamily="34" charset="-122"/>
                </a:rPr>
                <a:t>作家行踪图</a:t>
              </a:r>
            </a:p>
          </p:txBody>
        </p:sp>
        <p:sp>
          <p:nvSpPr>
            <p:cNvPr id="89" name="Rectangle 193"/>
            <p:cNvSpPr>
              <a:spLocks noChangeArrowheads="1"/>
            </p:cNvSpPr>
            <p:nvPr/>
          </p:nvSpPr>
          <p:spPr bwMode="auto">
            <a:xfrm>
              <a:off x="5148064" y="3886972"/>
              <a:ext cx="1094998" cy="254521"/>
            </a:xfrm>
            <a:prstGeom prst="rect">
              <a:avLst/>
            </a:prstGeom>
            <a:ln>
              <a:headEnd/>
              <a:tailEnd/>
            </a:ln>
          </p:spPr>
          <p:style>
            <a:lnRef idx="3">
              <a:schemeClr val="lt1"/>
            </a:lnRef>
            <a:fillRef idx="1">
              <a:schemeClr val="accent5"/>
            </a:fillRef>
            <a:effectRef idx="1">
              <a:schemeClr val="accent5"/>
            </a:effectRef>
            <a:fontRef idx="minor">
              <a:schemeClr val="lt1"/>
            </a:fontRef>
          </p:style>
          <p:txBody>
            <a:bodyPr wrap="none" anchor="ctr">
              <a:flatTx/>
            </a:bodyPr>
            <a:lstStyle/>
            <a:p>
              <a:pPr algn="ctr"/>
              <a:r>
                <a:rPr lang="zh-CN" altLang="en-US" sz="1200" dirty="0">
                  <a:latin typeface="微软雅黑" pitchFamily="34" charset="-122"/>
                  <a:ea typeface="微软雅黑" pitchFamily="34" charset="-122"/>
                </a:rPr>
                <a:t>作家交往图</a:t>
              </a:r>
            </a:p>
          </p:txBody>
        </p:sp>
        <p:sp>
          <p:nvSpPr>
            <p:cNvPr id="90" name="Rectangle 194"/>
            <p:cNvSpPr>
              <a:spLocks noChangeArrowheads="1"/>
            </p:cNvSpPr>
            <p:nvPr/>
          </p:nvSpPr>
          <p:spPr bwMode="auto">
            <a:xfrm>
              <a:off x="5925274" y="3645024"/>
              <a:ext cx="1094998" cy="254521"/>
            </a:xfrm>
            <a:prstGeom prst="rect">
              <a:avLst/>
            </a:prstGeom>
            <a:ln>
              <a:headEnd/>
              <a:tailEnd/>
            </a:ln>
          </p:spPr>
          <p:style>
            <a:lnRef idx="3">
              <a:schemeClr val="lt1"/>
            </a:lnRef>
            <a:fillRef idx="1">
              <a:schemeClr val="accent5"/>
            </a:fillRef>
            <a:effectRef idx="1">
              <a:schemeClr val="accent5"/>
            </a:effectRef>
            <a:fontRef idx="minor">
              <a:schemeClr val="lt1"/>
            </a:fontRef>
          </p:style>
          <p:txBody>
            <a:bodyPr wrap="none" anchor="ctr">
              <a:flatTx/>
            </a:bodyPr>
            <a:lstStyle/>
            <a:p>
              <a:pPr algn="ctr"/>
              <a:r>
                <a:rPr lang="zh-CN" altLang="en-US" sz="1200" dirty="0">
                  <a:latin typeface="微软雅黑" pitchFamily="34" charset="-122"/>
                  <a:ea typeface="微软雅黑" pitchFamily="34" charset="-122"/>
                </a:rPr>
                <a:t>作家籍贯图</a:t>
              </a:r>
            </a:p>
          </p:txBody>
        </p:sp>
        <p:sp>
          <p:nvSpPr>
            <p:cNvPr id="91" name="Text Box 195"/>
            <p:cNvSpPr txBox="1">
              <a:spLocks noChangeArrowheads="1"/>
            </p:cNvSpPr>
            <p:nvPr/>
          </p:nvSpPr>
          <p:spPr bwMode="auto">
            <a:xfrm>
              <a:off x="3136533" y="3997045"/>
              <a:ext cx="787395" cy="276999"/>
            </a:xfrm>
            <a:prstGeom prst="rect">
              <a:avLst/>
            </a:prstGeom>
            <a:noFill/>
            <a:ln w="9525">
              <a:noFill/>
              <a:miter lim="800000"/>
              <a:headEnd/>
              <a:tailEnd/>
            </a:ln>
          </p:spPr>
          <p:txBody>
            <a:bodyPr wrap="none">
              <a:spAutoFit/>
            </a:bodyPr>
            <a:lstStyle/>
            <a:p>
              <a:r>
                <a:rPr lang="zh-CN" altLang="en-US" sz="1200" dirty="0">
                  <a:solidFill>
                    <a:schemeClr val="tx1">
                      <a:lumMod val="85000"/>
                      <a:lumOff val="15000"/>
                    </a:schemeClr>
                  </a:solidFill>
                  <a:latin typeface="微软雅黑" pitchFamily="34" charset="-122"/>
                  <a:ea typeface="微软雅黑" pitchFamily="34" charset="-122"/>
                </a:rPr>
                <a:t>年表</a:t>
              </a:r>
              <a:r>
                <a:rPr lang="en-US" altLang="zh-CN" sz="1200" dirty="0">
                  <a:solidFill>
                    <a:schemeClr val="tx1">
                      <a:lumMod val="85000"/>
                      <a:lumOff val="15000"/>
                    </a:schemeClr>
                  </a:solidFill>
                  <a:latin typeface="微软雅黑" pitchFamily="34" charset="-122"/>
                  <a:ea typeface="微软雅黑" pitchFamily="34" charset="-122"/>
                </a:rPr>
                <a:t>……</a:t>
              </a:r>
            </a:p>
          </p:txBody>
        </p:sp>
        <p:sp>
          <p:nvSpPr>
            <p:cNvPr id="92" name="Text Box 195"/>
            <p:cNvSpPr txBox="1">
              <a:spLocks noChangeArrowheads="1"/>
            </p:cNvSpPr>
            <p:nvPr/>
          </p:nvSpPr>
          <p:spPr bwMode="auto">
            <a:xfrm>
              <a:off x="2042628" y="3972090"/>
              <a:ext cx="492443" cy="276999"/>
            </a:xfrm>
            <a:prstGeom prst="rect">
              <a:avLst/>
            </a:prstGeom>
            <a:noFill/>
            <a:ln w="9525">
              <a:noFill/>
              <a:miter lim="800000"/>
              <a:headEnd/>
              <a:tailEnd/>
            </a:ln>
          </p:spPr>
          <p:txBody>
            <a:bodyPr wrap="none">
              <a:spAutoFit/>
            </a:bodyPr>
            <a:lstStyle/>
            <a:p>
              <a:r>
                <a:rPr lang="zh-CN" altLang="en-US" sz="1200" dirty="0" smtClean="0">
                  <a:solidFill>
                    <a:schemeClr val="tx1">
                      <a:lumMod val="85000"/>
                      <a:lumOff val="15000"/>
                    </a:schemeClr>
                  </a:solidFill>
                  <a:latin typeface="微软雅黑" pitchFamily="34" charset="-122"/>
                  <a:ea typeface="微软雅黑" pitchFamily="34" charset="-122"/>
                </a:rPr>
                <a:t>地图</a:t>
              </a:r>
              <a:endParaRPr lang="en-US" altLang="zh-CN" sz="1200" dirty="0">
                <a:solidFill>
                  <a:schemeClr val="tx1">
                    <a:lumMod val="85000"/>
                    <a:lumOff val="15000"/>
                  </a:schemeClr>
                </a:solidFill>
                <a:latin typeface="微软雅黑" pitchFamily="34" charset="-122"/>
                <a:ea typeface="微软雅黑" pitchFamily="34" charset="-122"/>
              </a:endParaRPr>
            </a:p>
          </p:txBody>
        </p:sp>
        <p:sp>
          <p:nvSpPr>
            <p:cNvPr id="93" name="TextBox 115"/>
            <p:cNvSpPr txBox="1">
              <a:spLocks noChangeArrowheads="1"/>
            </p:cNvSpPr>
            <p:nvPr/>
          </p:nvSpPr>
          <p:spPr bwMode="auto">
            <a:xfrm>
              <a:off x="5455119" y="3344208"/>
              <a:ext cx="1438646" cy="247723"/>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a:spAutoFit/>
            </a:bodyPr>
            <a:lstStyle/>
            <a:p>
              <a:pPr algn="ctr"/>
              <a:r>
                <a:rPr lang="zh-CN" altLang="en-US" sz="1400" dirty="0" smtClean="0">
                  <a:latin typeface="微软雅黑" pitchFamily="34" charset="-122"/>
                  <a:ea typeface="微软雅黑" pitchFamily="34" charset="-122"/>
                </a:rPr>
                <a:t>跨媒体检索</a:t>
              </a:r>
              <a:endParaRPr lang="zh-CN" altLang="en-US" sz="1400" dirty="0">
                <a:latin typeface="微软雅黑" pitchFamily="34" charset="-122"/>
                <a:ea typeface="微软雅黑"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linds(horizontal)">
                                      <p:cBhvr>
                                        <p:cTn id="11" dur="500"/>
                                        <p:tgtEl>
                                          <p:spTgt spid="11"/>
                                        </p:tgtEl>
                                      </p:cBhvr>
                                    </p:animEffect>
                                  </p:childTnLst>
                                </p:cTn>
                              </p:par>
                            </p:childTnLst>
                          </p:cTn>
                        </p:par>
                        <p:par>
                          <p:cTn id="12" fill="hold">
                            <p:stCondLst>
                              <p:cond delay="1000"/>
                            </p:stCondLst>
                            <p:childTnLst>
                              <p:par>
                                <p:cTn id="13" presetID="3" presetClass="entr" presetSubtype="10" fill="hold"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blinds(horizontal)">
                                      <p:cBhvr>
                                        <p:cTn id="15" dur="500"/>
                                        <p:tgtEl>
                                          <p:spTgt spid="36"/>
                                        </p:tgtEl>
                                      </p:cBhvr>
                                    </p:animEffect>
                                  </p:childTnLst>
                                </p:cTn>
                              </p:par>
                            </p:childTnLst>
                          </p:cTn>
                        </p:par>
                        <p:par>
                          <p:cTn id="16" fill="hold">
                            <p:stCondLst>
                              <p:cond delay="1500"/>
                            </p:stCondLst>
                            <p:childTnLst>
                              <p:par>
                                <p:cTn id="17" presetID="3" presetClass="entr" presetSubtype="10" fill="hold"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blinds(horizontal)">
                                      <p:cBhvr>
                                        <p:cTn id="19" dur="500"/>
                                        <p:tgtEl>
                                          <p:spTgt spid="39"/>
                                        </p:tgtEl>
                                      </p:cBhvr>
                                    </p:animEffect>
                                  </p:childTnLst>
                                </p:cTn>
                              </p:par>
                            </p:childTnLst>
                          </p:cTn>
                        </p:par>
                        <p:par>
                          <p:cTn id="20" fill="hold">
                            <p:stCondLst>
                              <p:cond delay="2000"/>
                            </p:stCondLst>
                            <p:childTnLst>
                              <p:par>
                                <p:cTn id="21" presetID="3" presetClass="entr" presetSubtype="10" fill="hold"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blinds(horizontal)">
                                      <p:cBhvr>
                                        <p:cTn id="23" dur="500"/>
                                        <p:tgtEl>
                                          <p:spTgt spid="42"/>
                                        </p:tgtEl>
                                      </p:cBhvr>
                                    </p:animEffect>
                                  </p:childTnLst>
                                </p:cTn>
                              </p:par>
                            </p:childTnLst>
                          </p:cTn>
                        </p:par>
                        <p:par>
                          <p:cTn id="24" fill="hold">
                            <p:stCondLst>
                              <p:cond delay="2500"/>
                            </p:stCondLst>
                            <p:childTnLst>
                              <p:par>
                                <p:cTn id="25" presetID="3" presetClass="entr" presetSubtype="10" fill="hold" nodeType="after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blinds(horizontal)">
                                      <p:cBhvr>
                                        <p:cTn id="27" dur="500"/>
                                        <p:tgtEl>
                                          <p:spTgt spid="45"/>
                                        </p:tgtEl>
                                      </p:cBhvr>
                                    </p:animEffect>
                                  </p:childTnLst>
                                </p:cTn>
                              </p:par>
                            </p:childTnLst>
                          </p:cTn>
                        </p:par>
                        <p:par>
                          <p:cTn id="28" fill="hold">
                            <p:stCondLst>
                              <p:cond delay="3000"/>
                            </p:stCondLst>
                            <p:childTnLst>
                              <p:par>
                                <p:cTn id="29" presetID="3" presetClass="entr" presetSubtype="10" fill="hold" grpId="0" nodeType="after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blinds(horizontal)">
                                      <p:cBhvr>
                                        <p:cTn id="31" dur="500"/>
                                        <p:tgtEl>
                                          <p:spTgt spid="51"/>
                                        </p:tgtEl>
                                      </p:cBhvr>
                                    </p:animEffect>
                                  </p:childTnLst>
                                </p:cTn>
                              </p:par>
                            </p:childTnLst>
                          </p:cTn>
                        </p:par>
                        <p:par>
                          <p:cTn id="32" fill="hold">
                            <p:stCondLst>
                              <p:cond delay="3500"/>
                            </p:stCondLst>
                            <p:childTnLst>
                              <p:par>
                                <p:cTn id="33" presetID="3" presetClass="entr" presetSubtype="10" fill="hold" nodeType="after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blinds(horizontal)">
                                      <p:cBhvr>
                                        <p:cTn id="35" dur="500"/>
                                        <p:tgtEl>
                                          <p:spTgt spid="52"/>
                                        </p:tgtEl>
                                      </p:cBhvr>
                                    </p:animEffect>
                                  </p:childTnLst>
                                </p:cTn>
                              </p:par>
                            </p:childTnLst>
                          </p:cTn>
                        </p:par>
                        <p:par>
                          <p:cTn id="36" fill="hold">
                            <p:stCondLst>
                              <p:cond delay="4000"/>
                            </p:stCondLst>
                            <p:childTnLst>
                              <p:par>
                                <p:cTn id="37" presetID="3" presetClass="entr" presetSubtype="10" fill="hold" grpId="0" nodeType="afterEffect">
                                  <p:stCondLst>
                                    <p:cond delay="0"/>
                                  </p:stCondLst>
                                  <p:childTnLst>
                                    <p:set>
                                      <p:cBhvr>
                                        <p:cTn id="38" dur="1" fill="hold">
                                          <p:stCondLst>
                                            <p:cond delay="0"/>
                                          </p:stCondLst>
                                        </p:cTn>
                                        <p:tgtEl>
                                          <p:spTgt spid="69"/>
                                        </p:tgtEl>
                                        <p:attrNameLst>
                                          <p:attrName>style.visibility</p:attrName>
                                        </p:attrNameLst>
                                      </p:cBhvr>
                                      <p:to>
                                        <p:strVal val="visible"/>
                                      </p:to>
                                    </p:set>
                                    <p:animEffect transition="in" filter="blinds(horizontal)">
                                      <p:cBhvr>
                                        <p:cTn id="39" dur="500"/>
                                        <p:tgtEl>
                                          <p:spTgt spid="69"/>
                                        </p:tgtEl>
                                      </p:cBhvr>
                                    </p:animEffect>
                                  </p:childTnLst>
                                </p:cTn>
                              </p:par>
                            </p:childTnLst>
                          </p:cTn>
                        </p:par>
                        <p:par>
                          <p:cTn id="40" fill="hold">
                            <p:stCondLst>
                              <p:cond delay="4500"/>
                            </p:stCondLst>
                            <p:childTnLst>
                              <p:par>
                                <p:cTn id="41" presetID="3" presetClass="entr" presetSubtype="10" fill="hold" grpId="0" nodeType="afterEffect">
                                  <p:stCondLst>
                                    <p:cond delay="0"/>
                                  </p:stCondLst>
                                  <p:childTnLst>
                                    <p:set>
                                      <p:cBhvr>
                                        <p:cTn id="42" dur="1" fill="hold">
                                          <p:stCondLst>
                                            <p:cond delay="0"/>
                                          </p:stCondLst>
                                        </p:cTn>
                                        <p:tgtEl>
                                          <p:spTgt spid="70"/>
                                        </p:tgtEl>
                                        <p:attrNameLst>
                                          <p:attrName>style.visibility</p:attrName>
                                        </p:attrNameLst>
                                      </p:cBhvr>
                                      <p:to>
                                        <p:strVal val="visible"/>
                                      </p:to>
                                    </p:set>
                                    <p:animEffect transition="in" filter="blinds(horizontal)">
                                      <p:cBhvr>
                                        <p:cTn id="43" dur="500"/>
                                        <p:tgtEl>
                                          <p:spTgt spid="7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48"/>
                                        </p:tgtEl>
                                        <p:attrNameLst>
                                          <p:attrName>style.visibility</p:attrName>
                                        </p:attrNameLst>
                                      </p:cBhvr>
                                      <p:to>
                                        <p:strVal val="visible"/>
                                      </p:to>
                                    </p:set>
                                    <p:animEffect transition="in" filter="fade">
                                      <p:cBhvr>
                                        <p:cTn id="48" dur="500"/>
                                        <p:tgtEl>
                                          <p:spTgt spid="48"/>
                                        </p:tgtEl>
                                      </p:cBhvr>
                                    </p:animEffect>
                                  </p:childTnLst>
                                </p:cTn>
                              </p:par>
                            </p:childTnLst>
                          </p:cTn>
                        </p:par>
                      </p:childTnLst>
                    </p:cTn>
                  </p:par>
                  <p:par>
                    <p:cTn id="49" fill="hold">
                      <p:stCondLst>
                        <p:cond delay="indefinite"/>
                      </p:stCondLst>
                      <p:childTnLst>
                        <p:par>
                          <p:cTn id="50" fill="hold">
                            <p:stCondLst>
                              <p:cond delay="0"/>
                            </p:stCondLst>
                            <p:childTnLst>
                              <p:par>
                                <p:cTn id="51" presetID="37" presetClass="exit" presetSubtype="0" fill="hold" grpId="1" nodeType="clickEffect">
                                  <p:stCondLst>
                                    <p:cond delay="0"/>
                                  </p:stCondLst>
                                  <p:childTnLst>
                                    <p:animEffect transition="out" filter="fade">
                                      <p:cBhvr>
                                        <p:cTn id="52" dur="1000"/>
                                        <p:tgtEl>
                                          <p:spTgt spid="9"/>
                                        </p:tgtEl>
                                      </p:cBhvr>
                                    </p:animEffect>
                                    <p:anim calcmode="lin" valueType="num">
                                      <p:cBhvr>
                                        <p:cTn id="53" dur="1000"/>
                                        <p:tgtEl>
                                          <p:spTgt spid="9"/>
                                        </p:tgtEl>
                                        <p:attrNameLst>
                                          <p:attrName>ppt_x</p:attrName>
                                        </p:attrNameLst>
                                      </p:cBhvr>
                                      <p:tavLst>
                                        <p:tav tm="0">
                                          <p:val>
                                            <p:strVal val="ppt_x"/>
                                          </p:val>
                                        </p:tav>
                                        <p:tav tm="100000">
                                          <p:val>
                                            <p:strVal val="ppt_x"/>
                                          </p:val>
                                        </p:tav>
                                      </p:tavLst>
                                    </p:anim>
                                    <p:anim calcmode="lin" valueType="num">
                                      <p:cBhvr>
                                        <p:cTn id="54" dur="100" decel="100000"/>
                                        <p:tgtEl>
                                          <p:spTgt spid="9"/>
                                        </p:tgtEl>
                                        <p:attrNameLst>
                                          <p:attrName>ppt_y</p:attrName>
                                        </p:attrNameLst>
                                      </p:cBhvr>
                                      <p:tavLst>
                                        <p:tav tm="0">
                                          <p:val>
                                            <p:strVal val="ppt_y"/>
                                          </p:val>
                                        </p:tav>
                                        <p:tav tm="100000">
                                          <p:val>
                                            <p:strVal val="ppt_y-.03"/>
                                          </p:val>
                                        </p:tav>
                                      </p:tavLst>
                                    </p:anim>
                                    <p:anim calcmode="lin" valueType="num">
                                      <p:cBhvr>
                                        <p:cTn id="55" dur="900" accel="100000">
                                          <p:stCondLst>
                                            <p:cond delay="100"/>
                                          </p:stCondLst>
                                        </p:cTn>
                                        <p:tgtEl>
                                          <p:spTgt spid="9"/>
                                        </p:tgtEl>
                                        <p:attrNameLst>
                                          <p:attrName>ppt_y</p:attrName>
                                        </p:attrNameLst>
                                      </p:cBhvr>
                                      <p:tavLst>
                                        <p:tav tm="0">
                                          <p:val>
                                            <p:strVal val="ppt_y"/>
                                          </p:val>
                                        </p:tav>
                                        <p:tav tm="100000">
                                          <p:val>
                                            <p:strVal val="ppt_y+1"/>
                                          </p:val>
                                        </p:tav>
                                      </p:tavLst>
                                    </p:anim>
                                    <p:set>
                                      <p:cBhvr>
                                        <p:cTn id="56" dur="1" fill="hold">
                                          <p:stCondLst>
                                            <p:cond delay="999"/>
                                          </p:stCondLst>
                                        </p:cTn>
                                        <p:tgtEl>
                                          <p:spTgt spid="9"/>
                                        </p:tgtEl>
                                        <p:attrNameLst>
                                          <p:attrName>style.visibility</p:attrName>
                                        </p:attrNameLst>
                                      </p:cBhvr>
                                      <p:to>
                                        <p:strVal val="hidden"/>
                                      </p:to>
                                    </p:set>
                                  </p:childTnLst>
                                </p:cTn>
                              </p:par>
                              <p:par>
                                <p:cTn id="57" presetID="37" presetClass="exit" presetSubtype="0" fill="hold" nodeType="withEffect">
                                  <p:stCondLst>
                                    <p:cond delay="0"/>
                                  </p:stCondLst>
                                  <p:childTnLst>
                                    <p:animEffect transition="out" filter="fade">
                                      <p:cBhvr>
                                        <p:cTn id="58" dur="1000"/>
                                        <p:tgtEl>
                                          <p:spTgt spid="11"/>
                                        </p:tgtEl>
                                      </p:cBhvr>
                                    </p:animEffect>
                                    <p:anim calcmode="lin" valueType="num">
                                      <p:cBhvr>
                                        <p:cTn id="59" dur="1000"/>
                                        <p:tgtEl>
                                          <p:spTgt spid="11"/>
                                        </p:tgtEl>
                                        <p:attrNameLst>
                                          <p:attrName>ppt_x</p:attrName>
                                        </p:attrNameLst>
                                      </p:cBhvr>
                                      <p:tavLst>
                                        <p:tav tm="0">
                                          <p:val>
                                            <p:strVal val="ppt_x"/>
                                          </p:val>
                                        </p:tav>
                                        <p:tav tm="100000">
                                          <p:val>
                                            <p:strVal val="ppt_x"/>
                                          </p:val>
                                        </p:tav>
                                      </p:tavLst>
                                    </p:anim>
                                    <p:anim calcmode="lin" valueType="num">
                                      <p:cBhvr>
                                        <p:cTn id="60" dur="100" decel="100000"/>
                                        <p:tgtEl>
                                          <p:spTgt spid="11"/>
                                        </p:tgtEl>
                                        <p:attrNameLst>
                                          <p:attrName>ppt_y</p:attrName>
                                        </p:attrNameLst>
                                      </p:cBhvr>
                                      <p:tavLst>
                                        <p:tav tm="0">
                                          <p:val>
                                            <p:strVal val="ppt_y"/>
                                          </p:val>
                                        </p:tav>
                                        <p:tav tm="100000">
                                          <p:val>
                                            <p:strVal val="ppt_y-.03"/>
                                          </p:val>
                                        </p:tav>
                                      </p:tavLst>
                                    </p:anim>
                                    <p:anim calcmode="lin" valueType="num">
                                      <p:cBhvr>
                                        <p:cTn id="61" dur="900" accel="100000">
                                          <p:stCondLst>
                                            <p:cond delay="100"/>
                                          </p:stCondLst>
                                        </p:cTn>
                                        <p:tgtEl>
                                          <p:spTgt spid="11"/>
                                        </p:tgtEl>
                                        <p:attrNameLst>
                                          <p:attrName>ppt_y</p:attrName>
                                        </p:attrNameLst>
                                      </p:cBhvr>
                                      <p:tavLst>
                                        <p:tav tm="0">
                                          <p:val>
                                            <p:strVal val="ppt_y"/>
                                          </p:val>
                                        </p:tav>
                                        <p:tav tm="100000">
                                          <p:val>
                                            <p:strVal val="ppt_y+1"/>
                                          </p:val>
                                        </p:tav>
                                      </p:tavLst>
                                    </p:anim>
                                    <p:set>
                                      <p:cBhvr>
                                        <p:cTn id="62" dur="1" fill="hold">
                                          <p:stCondLst>
                                            <p:cond delay="999"/>
                                          </p:stCondLst>
                                        </p:cTn>
                                        <p:tgtEl>
                                          <p:spTgt spid="11"/>
                                        </p:tgtEl>
                                        <p:attrNameLst>
                                          <p:attrName>style.visibility</p:attrName>
                                        </p:attrNameLst>
                                      </p:cBhvr>
                                      <p:to>
                                        <p:strVal val="hidden"/>
                                      </p:to>
                                    </p:set>
                                  </p:childTnLst>
                                </p:cTn>
                              </p:par>
                              <p:par>
                                <p:cTn id="63" presetID="37" presetClass="exit" presetSubtype="0" fill="hold" nodeType="withEffect">
                                  <p:stCondLst>
                                    <p:cond delay="0"/>
                                  </p:stCondLst>
                                  <p:childTnLst>
                                    <p:animEffect transition="out" filter="fade">
                                      <p:cBhvr>
                                        <p:cTn id="64" dur="1000"/>
                                        <p:tgtEl>
                                          <p:spTgt spid="36"/>
                                        </p:tgtEl>
                                      </p:cBhvr>
                                    </p:animEffect>
                                    <p:anim calcmode="lin" valueType="num">
                                      <p:cBhvr>
                                        <p:cTn id="65" dur="1000"/>
                                        <p:tgtEl>
                                          <p:spTgt spid="36"/>
                                        </p:tgtEl>
                                        <p:attrNameLst>
                                          <p:attrName>ppt_x</p:attrName>
                                        </p:attrNameLst>
                                      </p:cBhvr>
                                      <p:tavLst>
                                        <p:tav tm="0">
                                          <p:val>
                                            <p:strVal val="ppt_x"/>
                                          </p:val>
                                        </p:tav>
                                        <p:tav tm="100000">
                                          <p:val>
                                            <p:strVal val="ppt_x"/>
                                          </p:val>
                                        </p:tav>
                                      </p:tavLst>
                                    </p:anim>
                                    <p:anim calcmode="lin" valueType="num">
                                      <p:cBhvr>
                                        <p:cTn id="66" dur="100" decel="100000"/>
                                        <p:tgtEl>
                                          <p:spTgt spid="36"/>
                                        </p:tgtEl>
                                        <p:attrNameLst>
                                          <p:attrName>ppt_y</p:attrName>
                                        </p:attrNameLst>
                                      </p:cBhvr>
                                      <p:tavLst>
                                        <p:tav tm="0">
                                          <p:val>
                                            <p:strVal val="ppt_y"/>
                                          </p:val>
                                        </p:tav>
                                        <p:tav tm="100000">
                                          <p:val>
                                            <p:strVal val="ppt_y-.03"/>
                                          </p:val>
                                        </p:tav>
                                      </p:tavLst>
                                    </p:anim>
                                    <p:anim calcmode="lin" valueType="num">
                                      <p:cBhvr>
                                        <p:cTn id="67" dur="900" accel="100000">
                                          <p:stCondLst>
                                            <p:cond delay="100"/>
                                          </p:stCondLst>
                                        </p:cTn>
                                        <p:tgtEl>
                                          <p:spTgt spid="36"/>
                                        </p:tgtEl>
                                        <p:attrNameLst>
                                          <p:attrName>ppt_y</p:attrName>
                                        </p:attrNameLst>
                                      </p:cBhvr>
                                      <p:tavLst>
                                        <p:tav tm="0">
                                          <p:val>
                                            <p:strVal val="ppt_y"/>
                                          </p:val>
                                        </p:tav>
                                        <p:tav tm="100000">
                                          <p:val>
                                            <p:strVal val="ppt_y+1"/>
                                          </p:val>
                                        </p:tav>
                                      </p:tavLst>
                                    </p:anim>
                                    <p:set>
                                      <p:cBhvr>
                                        <p:cTn id="68" dur="1" fill="hold">
                                          <p:stCondLst>
                                            <p:cond delay="999"/>
                                          </p:stCondLst>
                                        </p:cTn>
                                        <p:tgtEl>
                                          <p:spTgt spid="36"/>
                                        </p:tgtEl>
                                        <p:attrNameLst>
                                          <p:attrName>style.visibility</p:attrName>
                                        </p:attrNameLst>
                                      </p:cBhvr>
                                      <p:to>
                                        <p:strVal val="hidden"/>
                                      </p:to>
                                    </p:set>
                                  </p:childTnLst>
                                </p:cTn>
                              </p:par>
                              <p:par>
                                <p:cTn id="69" presetID="37" presetClass="exit" presetSubtype="0" fill="hold" nodeType="withEffect">
                                  <p:stCondLst>
                                    <p:cond delay="0"/>
                                  </p:stCondLst>
                                  <p:childTnLst>
                                    <p:animEffect transition="out" filter="fade">
                                      <p:cBhvr>
                                        <p:cTn id="70" dur="1000"/>
                                        <p:tgtEl>
                                          <p:spTgt spid="39"/>
                                        </p:tgtEl>
                                      </p:cBhvr>
                                    </p:animEffect>
                                    <p:anim calcmode="lin" valueType="num">
                                      <p:cBhvr>
                                        <p:cTn id="71" dur="1000"/>
                                        <p:tgtEl>
                                          <p:spTgt spid="39"/>
                                        </p:tgtEl>
                                        <p:attrNameLst>
                                          <p:attrName>ppt_x</p:attrName>
                                        </p:attrNameLst>
                                      </p:cBhvr>
                                      <p:tavLst>
                                        <p:tav tm="0">
                                          <p:val>
                                            <p:strVal val="ppt_x"/>
                                          </p:val>
                                        </p:tav>
                                        <p:tav tm="100000">
                                          <p:val>
                                            <p:strVal val="ppt_x"/>
                                          </p:val>
                                        </p:tav>
                                      </p:tavLst>
                                    </p:anim>
                                    <p:anim calcmode="lin" valueType="num">
                                      <p:cBhvr>
                                        <p:cTn id="72" dur="100" decel="100000"/>
                                        <p:tgtEl>
                                          <p:spTgt spid="39"/>
                                        </p:tgtEl>
                                        <p:attrNameLst>
                                          <p:attrName>ppt_y</p:attrName>
                                        </p:attrNameLst>
                                      </p:cBhvr>
                                      <p:tavLst>
                                        <p:tav tm="0">
                                          <p:val>
                                            <p:strVal val="ppt_y"/>
                                          </p:val>
                                        </p:tav>
                                        <p:tav tm="100000">
                                          <p:val>
                                            <p:strVal val="ppt_y-.03"/>
                                          </p:val>
                                        </p:tav>
                                      </p:tavLst>
                                    </p:anim>
                                    <p:anim calcmode="lin" valueType="num">
                                      <p:cBhvr>
                                        <p:cTn id="73" dur="900" accel="100000">
                                          <p:stCondLst>
                                            <p:cond delay="100"/>
                                          </p:stCondLst>
                                        </p:cTn>
                                        <p:tgtEl>
                                          <p:spTgt spid="39"/>
                                        </p:tgtEl>
                                        <p:attrNameLst>
                                          <p:attrName>ppt_y</p:attrName>
                                        </p:attrNameLst>
                                      </p:cBhvr>
                                      <p:tavLst>
                                        <p:tav tm="0">
                                          <p:val>
                                            <p:strVal val="ppt_y"/>
                                          </p:val>
                                        </p:tav>
                                        <p:tav tm="100000">
                                          <p:val>
                                            <p:strVal val="ppt_y+1"/>
                                          </p:val>
                                        </p:tav>
                                      </p:tavLst>
                                    </p:anim>
                                    <p:set>
                                      <p:cBhvr>
                                        <p:cTn id="74" dur="1" fill="hold">
                                          <p:stCondLst>
                                            <p:cond delay="999"/>
                                          </p:stCondLst>
                                        </p:cTn>
                                        <p:tgtEl>
                                          <p:spTgt spid="39"/>
                                        </p:tgtEl>
                                        <p:attrNameLst>
                                          <p:attrName>style.visibility</p:attrName>
                                        </p:attrNameLst>
                                      </p:cBhvr>
                                      <p:to>
                                        <p:strVal val="hidden"/>
                                      </p:to>
                                    </p:set>
                                  </p:childTnLst>
                                </p:cTn>
                              </p:par>
                              <p:par>
                                <p:cTn id="75" presetID="37" presetClass="exit" presetSubtype="0" fill="hold" nodeType="withEffect">
                                  <p:stCondLst>
                                    <p:cond delay="0"/>
                                  </p:stCondLst>
                                  <p:childTnLst>
                                    <p:animEffect transition="out" filter="fade">
                                      <p:cBhvr>
                                        <p:cTn id="76" dur="1000"/>
                                        <p:tgtEl>
                                          <p:spTgt spid="42"/>
                                        </p:tgtEl>
                                      </p:cBhvr>
                                    </p:animEffect>
                                    <p:anim calcmode="lin" valueType="num">
                                      <p:cBhvr>
                                        <p:cTn id="77" dur="1000"/>
                                        <p:tgtEl>
                                          <p:spTgt spid="42"/>
                                        </p:tgtEl>
                                        <p:attrNameLst>
                                          <p:attrName>ppt_x</p:attrName>
                                        </p:attrNameLst>
                                      </p:cBhvr>
                                      <p:tavLst>
                                        <p:tav tm="0">
                                          <p:val>
                                            <p:strVal val="ppt_x"/>
                                          </p:val>
                                        </p:tav>
                                        <p:tav tm="100000">
                                          <p:val>
                                            <p:strVal val="ppt_x"/>
                                          </p:val>
                                        </p:tav>
                                      </p:tavLst>
                                    </p:anim>
                                    <p:anim calcmode="lin" valueType="num">
                                      <p:cBhvr>
                                        <p:cTn id="78" dur="100" decel="100000"/>
                                        <p:tgtEl>
                                          <p:spTgt spid="42"/>
                                        </p:tgtEl>
                                        <p:attrNameLst>
                                          <p:attrName>ppt_y</p:attrName>
                                        </p:attrNameLst>
                                      </p:cBhvr>
                                      <p:tavLst>
                                        <p:tav tm="0">
                                          <p:val>
                                            <p:strVal val="ppt_y"/>
                                          </p:val>
                                        </p:tav>
                                        <p:tav tm="100000">
                                          <p:val>
                                            <p:strVal val="ppt_y-.03"/>
                                          </p:val>
                                        </p:tav>
                                      </p:tavLst>
                                    </p:anim>
                                    <p:anim calcmode="lin" valueType="num">
                                      <p:cBhvr>
                                        <p:cTn id="79" dur="900" accel="100000">
                                          <p:stCondLst>
                                            <p:cond delay="100"/>
                                          </p:stCondLst>
                                        </p:cTn>
                                        <p:tgtEl>
                                          <p:spTgt spid="42"/>
                                        </p:tgtEl>
                                        <p:attrNameLst>
                                          <p:attrName>ppt_y</p:attrName>
                                        </p:attrNameLst>
                                      </p:cBhvr>
                                      <p:tavLst>
                                        <p:tav tm="0">
                                          <p:val>
                                            <p:strVal val="ppt_y"/>
                                          </p:val>
                                        </p:tav>
                                        <p:tav tm="100000">
                                          <p:val>
                                            <p:strVal val="ppt_y+1"/>
                                          </p:val>
                                        </p:tav>
                                      </p:tavLst>
                                    </p:anim>
                                    <p:set>
                                      <p:cBhvr>
                                        <p:cTn id="80" dur="1" fill="hold">
                                          <p:stCondLst>
                                            <p:cond delay="999"/>
                                          </p:stCondLst>
                                        </p:cTn>
                                        <p:tgtEl>
                                          <p:spTgt spid="42"/>
                                        </p:tgtEl>
                                        <p:attrNameLst>
                                          <p:attrName>style.visibility</p:attrName>
                                        </p:attrNameLst>
                                      </p:cBhvr>
                                      <p:to>
                                        <p:strVal val="hidden"/>
                                      </p:to>
                                    </p:set>
                                  </p:childTnLst>
                                </p:cTn>
                              </p:par>
                              <p:par>
                                <p:cTn id="81" presetID="37" presetClass="exit" presetSubtype="0" fill="hold" nodeType="withEffect">
                                  <p:stCondLst>
                                    <p:cond delay="0"/>
                                  </p:stCondLst>
                                  <p:childTnLst>
                                    <p:animEffect transition="out" filter="fade">
                                      <p:cBhvr>
                                        <p:cTn id="82" dur="1000"/>
                                        <p:tgtEl>
                                          <p:spTgt spid="45"/>
                                        </p:tgtEl>
                                      </p:cBhvr>
                                    </p:animEffect>
                                    <p:anim calcmode="lin" valueType="num">
                                      <p:cBhvr>
                                        <p:cTn id="83" dur="1000"/>
                                        <p:tgtEl>
                                          <p:spTgt spid="45"/>
                                        </p:tgtEl>
                                        <p:attrNameLst>
                                          <p:attrName>ppt_x</p:attrName>
                                        </p:attrNameLst>
                                      </p:cBhvr>
                                      <p:tavLst>
                                        <p:tav tm="0">
                                          <p:val>
                                            <p:strVal val="ppt_x"/>
                                          </p:val>
                                        </p:tav>
                                        <p:tav tm="100000">
                                          <p:val>
                                            <p:strVal val="ppt_x"/>
                                          </p:val>
                                        </p:tav>
                                      </p:tavLst>
                                    </p:anim>
                                    <p:anim calcmode="lin" valueType="num">
                                      <p:cBhvr>
                                        <p:cTn id="84" dur="100" decel="100000"/>
                                        <p:tgtEl>
                                          <p:spTgt spid="45"/>
                                        </p:tgtEl>
                                        <p:attrNameLst>
                                          <p:attrName>ppt_y</p:attrName>
                                        </p:attrNameLst>
                                      </p:cBhvr>
                                      <p:tavLst>
                                        <p:tav tm="0">
                                          <p:val>
                                            <p:strVal val="ppt_y"/>
                                          </p:val>
                                        </p:tav>
                                        <p:tav tm="100000">
                                          <p:val>
                                            <p:strVal val="ppt_y-.03"/>
                                          </p:val>
                                        </p:tav>
                                      </p:tavLst>
                                    </p:anim>
                                    <p:anim calcmode="lin" valueType="num">
                                      <p:cBhvr>
                                        <p:cTn id="85" dur="900" accel="100000">
                                          <p:stCondLst>
                                            <p:cond delay="100"/>
                                          </p:stCondLst>
                                        </p:cTn>
                                        <p:tgtEl>
                                          <p:spTgt spid="45"/>
                                        </p:tgtEl>
                                        <p:attrNameLst>
                                          <p:attrName>ppt_y</p:attrName>
                                        </p:attrNameLst>
                                      </p:cBhvr>
                                      <p:tavLst>
                                        <p:tav tm="0">
                                          <p:val>
                                            <p:strVal val="ppt_y"/>
                                          </p:val>
                                        </p:tav>
                                        <p:tav tm="100000">
                                          <p:val>
                                            <p:strVal val="ppt_y+1"/>
                                          </p:val>
                                        </p:tav>
                                      </p:tavLst>
                                    </p:anim>
                                    <p:set>
                                      <p:cBhvr>
                                        <p:cTn id="86" dur="1" fill="hold">
                                          <p:stCondLst>
                                            <p:cond delay="999"/>
                                          </p:stCondLst>
                                        </p:cTn>
                                        <p:tgtEl>
                                          <p:spTgt spid="45"/>
                                        </p:tgtEl>
                                        <p:attrNameLst>
                                          <p:attrName>style.visibility</p:attrName>
                                        </p:attrNameLst>
                                      </p:cBhvr>
                                      <p:to>
                                        <p:strVal val="hidden"/>
                                      </p:to>
                                    </p:set>
                                  </p:childTnLst>
                                </p:cTn>
                              </p:par>
                              <p:par>
                                <p:cTn id="87" presetID="37" presetClass="exit" presetSubtype="0" fill="hold" nodeType="withEffect">
                                  <p:stCondLst>
                                    <p:cond delay="0"/>
                                  </p:stCondLst>
                                  <p:childTnLst>
                                    <p:animEffect transition="out" filter="fade">
                                      <p:cBhvr>
                                        <p:cTn id="88" dur="1000"/>
                                        <p:tgtEl>
                                          <p:spTgt spid="48"/>
                                        </p:tgtEl>
                                      </p:cBhvr>
                                    </p:animEffect>
                                    <p:anim calcmode="lin" valueType="num">
                                      <p:cBhvr>
                                        <p:cTn id="89" dur="1000"/>
                                        <p:tgtEl>
                                          <p:spTgt spid="48"/>
                                        </p:tgtEl>
                                        <p:attrNameLst>
                                          <p:attrName>ppt_x</p:attrName>
                                        </p:attrNameLst>
                                      </p:cBhvr>
                                      <p:tavLst>
                                        <p:tav tm="0">
                                          <p:val>
                                            <p:strVal val="ppt_x"/>
                                          </p:val>
                                        </p:tav>
                                        <p:tav tm="100000">
                                          <p:val>
                                            <p:strVal val="ppt_x"/>
                                          </p:val>
                                        </p:tav>
                                      </p:tavLst>
                                    </p:anim>
                                    <p:anim calcmode="lin" valueType="num">
                                      <p:cBhvr>
                                        <p:cTn id="90" dur="100" decel="100000"/>
                                        <p:tgtEl>
                                          <p:spTgt spid="48"/>
                                        </p:tgtEl>
                                        <p:attrNameLst>
                                          <p:attrName>ppt_y</p:attrName>
                                        </p:attrNameLst>
                                      </p:cBhvr>
                                      <p:tavLst>
                                        <p:tav tm="0">
                                          <p:val>
                                            <p:strVal val="ppt_y"/>
                                          </p:val>
                                        </p:tav>
                                        <p:tav tm="100000">
                                          <p:val>
                                            <p:strVal val="ppt_y-.03"/>
                                          </p:val>
                                        </p:tav>
                                      </p:tavLst>
                                    </p:anim>
                                    <p:anim calcmode="lin" valueType="num">
                                      <p:cBhvr>
                                        <p:cTn id="91" dur="900" accel="100000">
                                          <p:stCondLst>
                                            <p:cond delay="100"/>
                                          </p:stCondLst>
                                        </p:cTn>
                                        <p:tgtEl>
                                          <p:spTgt spid="48"/>
                                        </p:tgtEl>
                                        <p:attrNameLst>
                                          <p:attrName>ppt_y</p:attrName>
                                        </p:attrNameLst>
                                      </p:cBhvr>
                                      <p:tavLst>
                                        <p:tav tm="0">
                                          <p:val>
                                            <p:strVal val="ppt_y"/>
                                          </p:val>
                                        </p:tav>
                                        <p:tav tm="100000">
                                          <p:val>
                                            <p:strVal val="ppt_y+1"/>
                                          </p:val>
                                        </p:tav>
                                      </p:tavLst>
                                    </p:anim>
                                    <p:set>
                                      <p:cBhvr>
                                        <p:cTn id="92" dur="1" fill="hold">
                                          <p:stCondLst>
                                            <p:cond delay="999"/>
                                          </p:stCondLst>
                                        </p:cTn>
                                        <p:tgtEl>
                                          <p:spTgt spid="48"/>
                                        </p:tgtEl>
                                        <p:attrNameLst>
                                          <p:attrName>style.visibility</p:attrName>
                                        </p:attrNameLst>
                                      </p:cBhvr>
                                      <p:to>
                                        <p:strVal val="hidden"/>
                                      </p:to>
                                    </p:set>
                                  </p:childTnLst>
                                </p:cTn>
                              </p:par>
                              <p:par>
                                <p:cTn id="93" presetID="37" presetClass="exit" presetSubtype="0" fill="hold" grpId="1" nodeType="withEffect">
                                  <p:stCondLst>
                                    <p:cond delay="0"/>
                                  </p:stCondLst>
                                  <p:childTnLst>
                                    <p:animEffect transition="out" filter="fade">
                                      <p:cBhvr>
                                        <p:cTn id="94" dur="1000"/>
                                        <p:tgtEl>
                                          <p:spTgt spid="51"/>
                                        </p:tgtEl>
                                      </p:cBhvr>
                                    </p:animEffect>
                                    <p:anim calcmode="lin" valueType="num">
                                      <p:cBhvr>
                                        <p:cTn id="95" dur="1000"/>
                                        <p:tgtEl>
                                          <p:spTgt spid="51"/>
                                        </p:tgtEl>
                                        <p:attrNameLst>
                                          <p:attrName>ppt_x</p:attrName>
                                        </p:attrNameLst>
                                      </p:cBhvr>
                                      <p:tavLst>
                                        <p:tav tm="0">
                                          <p:val>
                                            <p:strVal val="ppt_x"/>
                                          </p:val>
                                        </p:tav>
                                        <p:tav tm="100000">
                                          <p:val>
                                            <p:strVal val="ppt_x"/>
                                          </p:val>
                                        </p:tav>
                                      </p:tavLst>
                                    </p:anim>
                                    <p:anim calcmode="lin" valueType="num">
                                      <p:cBhvr>
                                        <p:cTn id="96" dur="100" decel="100000"/>
                                        <p:tgtEl>
                                          <p:spTgt spid="51"/>
                                        </p:tgtEl>
                                        <p:attrNameLst>
                                          <p:attrName>ppt_y</p:attrName>
                                        </p:attrNameLst>
                                      </p:cBhvr>
                                      <p:tavLst>
                                        <p:tav tm="0">
                                          <p:val>
                                            <p:strVal val="ppt_y"/>
                                          </p:val>
                                        </p:tav>
                                        <p:tav tm="100000">
                                          <p:val>
                                            <p:strVal val="ppt_y-.03"/>
                                          </p:val>
                                        </p:tav>
                                      </p:tavLst>
                                    </p:anim>
                                    <p:anim calcmode="lin" valueType="num">
                                      <p:cBhvr>
                                        <p:cTn id="97" dur="900" accel="100000">
                                          <p:stCondLst>
                                            <p:cond delay="100"/>
                                          </p:stCondLst>
                                        </p:cTn>
                                        <p:tgtEl>
                                          <p:spTgt spid="51"/>
                                        </p:tgtEl>
                                        <p:attrNameLst>
                                          <p:attrName>ppt_y</p:attrName>
                                        </p:attrNameLst>
                                      </p:cBhvr>
                                      <p:tavLst>
                                        <p:tav tm="0">
                                          <p:val>
                                            <p:strVal val="ppt_y"/>
                                          </p:val>
                                        </p:tav>
                                        <p:tav tm="100000">
                                          <p:val>
                                            <p:strVal val="ppt_y+1"/>
                                          </p:val>
                                        </p:tav>
                                      </p:tavLst>
                                    </p:anim>
                                    <p:set>
                                      <p:cBhvr>
                                        <p:cTn id="98" dur="1" fill="hold">
                                          <p:stCondLst>
                                            <p:cond delay="999"/>
                                          </p:stCondLst>
                                        </p:cTn>
                                        <p:tgtEl>
                                          <p:spTgt spid="51"/>
                                        </p:tgtEl>
                                        <p:attrNameLst>
                                          <p:attrName>style.visibility</p:attrName>
                                        </p:attrNameLst>
                                      </p:cBhvr>
                                      <p:to>
                                        <p:strVal val="hidden"/>
                                      </p:to>
                                    </p:set>
                                  </p:childTnLst>
                                </p:cTn>
                              </p:par>
                              <p:par>
                                <p:cTn id="99" presetID="37" presetClass="exit" presetSubtype="0" fill="hold" nodeType="withEffect">
                                  <p:stCondLst>
                                    <p:cond delay="0"/>
                                  </p:stCondLst>
                                  <p:childTnLst>
                                    <p:animEffect transition="out" filter="fade">
                                      <p:cBhvr>
                                        <p:cTn id="100" dur="1000"/>
                                        <p:tgtEl>
                                          <p:spTgt spid="52"/>
                                        </p:tgtEl>
                                      </p:cBhvr>
                                    </p:animEffect>
                                    <p:anim calcmode="lin" valueType="num">
                                      <p:cBhvr>
                                        <p:cTn id="101" dur="1000"/>
                                        <p:tgtEl>
                                          <p:spTgt spid="52"/>
                                        </p:tgtEl>
                                        <p:attrNameLst>
                                          <p:attrName>ppt_x</p:attrName>
                                        </p:attrNameLst>
                                      </p:cBhvr>
                                      <p:tavLst>
                                        <p:tav tm="0">
                                          <p:val>
                                            <p:strVal val="ppt_x"/>
                                          </p:val>
                                        </p:tav>
                                        <p:tav tm="100000">
                                          <p:val>
                                            <p:strVal val="ppt_x"/>
                                          </p:val>
                                        </p:tav>
                                      </p:tavLst>
                                    </p:anim>
                                    <p:anim calcmode="lin" valueType="num">
                                      <p:cBhvr>
                                        <p:cTn id="102" dur="100" decel="100000"/>
                                        <p:tgtEl>
                                          <p:spTgt spid="52"/>
                                        </p:tgtEl>
                                        <p:attrNameLst>
                                          <p:attrName>ppt_y</p:attrName>
                                        </p:attrNameLst>
                                      </p:cBhvr>
                                      <p:tavLst>
                                        <p:tav tm="0">
                                          <p:val>
                                            <p:strVal val="ppt_y"/>
                                          </p:val>
                                        </p:tav>
                                        <p:tav tm="100000">
                                          <p:val>
                                            <p:strVal val="ppt_y-.03"/>
                                          </p:val>
                                        </p:tav>
                                      </p:tavLst>
                                    </p:anim>
                                    <p:anim calcmode="lin" valueType="num">
                                      <p:cBhvr>
                                        <p:cTn id="103" dur="900" accel="100000">
                                          <p:stCondLst>
                                            <p:cond delay="100"/>
                                          </p:stCondLst>
                                        </p:cTn>
                                        <p:tgtEl>
                                          <p:spTgt spid="52"/>
                                        </p:tgtEl>
                                        <p:attrNameLst>
                                          <p:attrName>ppt_y</p:attrName>
                                        </p:attrNameLst>
                                      </p:cBhvr>
                                      <p:tavLst>
                                        <p:tav tm="0">
                                          <p:val>
                                            <p:strVal val="ppt_y"/>
                                          </p:val>
                                        </p:tav>
                                        <p:tav tm="100000">
                                          <p:val>
                                            <p:strVal val="ppt_y+1"/>
                                          </p:val>
                                        </p:tav>
                                      </p:tavLst>
                                    </p:anim>
                                    <p:set>
                                      <p:cBhvr>
                                        <p:cTn id="104" dur="1" fill="hold">
                                          <p:stCondLst>
                                            <p:cond delay="999"/>
                                          </p:stCondLst>
                                        </p:cTn>
                                        <p:tgtEl>
                                          <p:spTgt spid="52"/>
                                        </p:tgtEl>
                                        <p:attrNameLst>
                                          <p:attrName>style.visibility</p:attrName>
                                        </p:attrNameLst>
                                      </p:cBhvr>
                                      <p:to>
                                        <p:strVal val="hidden"/>
                                      </p:to>
                                    </p:set>
                                  </p:childTnLst>
                                </p:cTn>
                              </p:par>
                              <p:par>
                                <p:cTn id="105" presetID="37" presetClass="exit" presetSubtype="0" fill="hold" grpId="1" nodeType="withEffect">
                                  <p:stCondLst>
                                    <p:cond delay="0"/>
                                  </p:stCondLst>
                                  <p:childTnLst>
                                    <p:animEffect transition="out" filter="fade">
                                      <p:cBhvr>
                                        <p:cTn id="106" dur="1000"/>
                                        <p:tgtEl>
                                          <p:spTgt spid="69"/>
                                        </p:tgtEl>
                                      </p:cBhvr>
                                    </p:animEffect>
                                    <p:anim calcmode="lin" valueType="num">
                                      <p:cBhvr>
                                        <p:cTn id="107" dur="1000"/>
                                        <p:tgtEl>
                                          <p:spTgt spid="69"/>
                                        </p:tgtEl>
                                        <p:attrNameLst>
                                          <p:attrName>ppt_x</p:attrName>
                                        </p:attrNameLst>
                                      </p:cBhvr>
                                      <p:tavLst>
                                        <p:tav tm="0">
                                          <p:val>
                                            <p:strVal val="ppt_x"/>
                                          </p:val>
                                        </p:tav>
                                        <p:tav tm="100000">
                                          <p:val>
                                            <p:strVal val="ppt_x"/>
                                          </p:val>
                                        </p:tav>
                                      </p:tavLst>
                                    </p:anim>
                                    <p:anim calcmode="lin" valueType="num">
                                      <p:cBhvr>
                                        <p:cTn id="108" dur="100" decel="100000"/>
                                        <p:tgtEl>
                                          <p:spTgt spid="69"/>
                                        </p:tgtEl>
                                        <p:attrNameLst>
                                          <p:attrName>ppt_y</p:attrName>
                                        </p:attrNameLst>
                                      </p:cBhvr>
                                      <p:tavLst>
                                        <p:tav tm="0">
                                          <p:val>
                                            <p:strVal val="ppt_y"/>
                                          </p:val>
                                        </p:tav>
                                        <p:tav tm="100000">
                                          <p:val>
                                            <p:strVal val="ppt_y-.03"/>
                                          </p:val>
                                        </p:tav>
                                      </p:tavLst>
                                    </p:anim>
                                    <p:anim calcmode="lin" valueType="num">
                                      <p:cBhvr>
                                        <p:cTn id="109" dur="900" accel="100000">
                                          <p:stCondLst>
                                            <p:cond delay="100"/>
                                          </p:stCondLst>
                                        </p:cTn>
                                        <p:tgtEl>
                                          <p:spTgt spid="69"/>
                                        </p:tgtEl>
                                        <p:attrNameLst>
                                          <p:attrName>ppt_y</p:attrName>
                                        </p:attrNameLst>
                                      </p:cBhvr>
                                      <p:tavLst>
                                        <p:tav tm="0">
                                          <p:val>
                                            <p:strVal val="ppt_y"/>
                                          </p:val>
                                        </p:tav>
                                        <p:tav tm="100000">
                                          <p:val>
                                            <p:strVal val="ppt_y+1"/>
                                          </p:val>
                                        </p:tav>
                                      </p:tavLst>
                                    </p:anim>
                                    <p:set>
                                      <p:cBhvr>
                                        <p:cTn id="110" dur="1" fill="hold">
                                          <p:stCondLst>
                                            <p:cond delay="999"/>
                                          </p:stCondLst>
                                        </p:cTn>
                                        <p:tgtEl>
                                          <p:spTgt spid="69"/>
                                        </p:tgtEl>
                                        <p:attrNameLst>
                                          <p:attrName>style.visibility</p:attrName>
                                        </p:attrNameLst>
                                      </p:cBhvr>
                                      <p:to>
                                        <p:strVal val="hidden"/>
                                      </p:to>
                                    </p:set>
                                  </p:childTnLst>
                                </p:cTn>
                              </p:par>
                              <p:par>
                                <p:cTn id="111" presetID="37" presetClass="exit" presetSubtype="0" fill="hold" grpId="1" nodeType="withEffect">
                                  <p:stCondLst>
                                    <p:cond delay="0"/>
                                  </p:stCondLst>
                                  <p:childTnLst>
                                    <p:animEffect transition="out" filter="fade">
                                      <p:cBhvr>
                                        <p:cTn id="112" dur="1000"/>
                                        <p:tgtEl>
                                          <p:spTgt spid="70"/>
                                        </p:tgtEl>
                                      </p:cBhvr>
                                    </p:animEffect>
                                    <p:anim calcmode="lin" valueType="num">
                                      <p:cBhvr>
                                        <p:cTn id="113" dur="1000"/>
                                        <p:tgtEl>
                                          <p:spTgt spid="70"/>
                                        </p:tgtEl>
                                        <p:attrNameLst>
                                          <p:attrName>ppt_x</p:attrName>
                                        </p:attrNameLst>
                                      </p:cBhvr>
                                      <p:tavLst>
                                        <p:tav tm="0">
                                          <p:val>
                                            <p:strVal val="ppt_x"/>
                                          </p:val>
                                        </p:tav>
                                        <p:tav tm="100000">
                                          <p:val>
                                            <p:strVal val="ppt_x"/>
                                          </p:val>
                                        </p:tav>
                                      </p:tavLst>
                                    </p:anim>
                                    <p:anim calcmode="lin" valueType="num">
                                      <p:cBhvr>
                                        <p:cTn id="114" dur="100" decel="100000"/>
                                        <p:tgtEl>
                                          <p:spTgt spid="70"/>
                                        </p:tgtEl>
                                        <p:attrNameLst>
                                          <p:attrName>ppt_y</p:attrName>
                                        </p:attrNameLst>
                                      </p:cBhvr>
                                      <p:tavLst>
                                        <p:tav tm="0">
                                          <p:val>
                                            <p:strVal val="ppt_y"/>
                                          </p:val>
                                        </p:tav>
                                        <p:tav tm="100000">
                                          <p:val>
                                            <p:strVal val="ppt_y-.03"/>
                                          </p:val>
                                        </p:tav>
                                      </p:tavLst>
                                    </p:anim>
                                    <p:anim calcmode="lin" valueType="num">
                                      <p:cBhvr>
                                        <p:cTn id="115" dur="900" accel="100000">
                                          <p:stCondLst>
                                            <p:cond delay="100"/>
                                          </p:stCondLst>
                                        </p:cTn>
                                        <p:tgtEl>
                                          <p:spTgt spid="70"/>
                                        </p:tgtEl>
                                        <p:attrNameLst>
                                          <p:attrName>ppt_y</p:attrName>
                                        </p:attrNameLst>
                                      </p:cBhvr>
                                      <p:tavLst>
                                        <p:tav tm="0">
                                          <p:val>
                                            <p:strVal val="ppt_y"/>
                                          </p:val>
                                        </p:tav>
                                        <p:tav tm="100000">
                                          <p:val>
                                            <p:strVal val="ppt_y+1"/>
                                          </p:val>
                                        </p:tav>
                                      </p:tavLst>
                                    </p:anim>
                                    <p:set>
                                      <p:cBhvr>
                                        <p:cTn id="116" dur="1" fill="hold">
                                          <p:stCondLst>
                                            <p:cond delay="999"/>
                                          </p:stCondLst>
                                        </p:cTn>
                                        <p:tgtEl>
                                          <p:spTgt spid="70"/>
                                        </p:tgtEl>
                                        <p:attrNameLst>
                                          <p:attrName>style.visibility</p:attrName>
                                        </p:attrNameLst>
                                      </p:cBhvr>
                                      <p:to>
                                        <p:strVal val="hidden"/>
                                      </p:to>
                                    </p:set>
                                  </p:childTnLst>
                                </p:cTn>
                              </p:par>
                            </p:childTnLst>
                          </p:cTn>
                        </p:par>
                        <p:par>
                          <p:cTn id="117" fill="hold">
                            <p:stCondLst>
                              <p:cond delay="1000"/>
                            </p:stCondLst>
                            <p:childTnLst>
                              <p:par>
                                <p:cTn id="118" presetID="12" presetClass="entr" presetSubtype="4" fill="hold" nodeType="afterEffect">
                                  <p:stCondLst>
                                    <p:cond delay="0"/>
                                  </p:stCondLst>
                                  <p:childTnLst>
                                    <p:set>
                                      <p:cBhvr>
                                        <p:cTn id="119" dur="1" fill="hold">
                                          <p:stCondLst>
                                            <p:cond delay="0"/>
                                          </p:stCondLst>
                                        </p:cTn>
                                        <p:tgtEl>
                                          <p:spTgt spid="71"/>
                                        </p:tgtEl>
                                        <p:attrNameLst>
                                          <p:attrName>style.visibility</p:attrName>
                                        </p:attrNameLst>
                                      </p:cBhvr>
                                      <p:to>
                                        <p:strVal val="visible"/>
                                      </p:to>
                                    </p:set>
                                    <p:animEffect transition="in" filter="slide(fromBottom)">
                                      <p:cBhvr>
                                        <p:cTn id="120" dur="500"/>
                                        <p:tgtEl>
                                          <p:spTgt spid="71"/>
                                        </p:tgtEl>
                                      </p:cBhvr>
                                    </p:animEffect>
                                  </p:childTnLst>
                                </p:cTn>
                              </p:par>
                            </p:childTnLst>
                          </p:cTn>
                        </p:par>
                        <p:par>
                          <p:cTn id="121" fill="hold">
                            <p:stCondLst>
                              <p:cond delay="1500"/>
                            </p:stCondLst>
                            <p:childTnLst>
                              <p:par>
                                <p:cTn id="122" presetID="12" presetClass="entr" presetSubtype="4" fill="hold" grpId="0" nodeType="afterEffect">
                                  <p:stCondLst>
                                    <p:cond delay="0"/>
                                  </p:stCondLst>
                                  <p:childTnLst>
                                    <p:set>
                                      <p:cBhvr>
                                        <p:cTn id="123" dur="1" fill="hold">
                                          <p:stCondLst>
                                            <p:cond delay="0"/>
                                          </p:stCondLst>
                                        </p:cTn>
                                        <p:tgtEl>
                                          <p:spTgt spid="74"/>
                                        </p:tgtEl>
                                        <p:attrNameLst>
                                          <p:attrName>style.visibility</p:attrName>
                                        </p:attrNameLst>
                                      </p:cBhvr>
                                      <p:to>
                                        <p:strVal val="visible"/>
                                      </p:to>
                                    </p:set>
                                    <p:animEffect transition="in" filter="slide(fromBottom)">
                                      <p:cBhvr>
                                        <p:cTn id="124" dur="500"/>
                                        <p:tgtEl>
                                          <p:spTgt spid="74"/>
                                        </p:tgtEl>
                                      </p:cBhvr>
                                    </p:animEffect>
                                  </p:childTnLst>
                                </p:cTn>
                              </p:par>
                            </p:childTnLst>
                          </p:cTn>
                        </p:par>
                        <p:par>
                          <p:cTn id="125" fill="hold">
                            <p:stCondLst>
                              <p:cond delay="2000"/>
                            </p:stCondLst>
                            <p:childTnLst>
                              <p:par>
                                <p:cTn id="126" presetID="12" presetClass="entr" presetSubtype="4" fill="hold" nodeType="afterEffect">
                                  <p:stCondLst>
                                    <p:cond delay="0"/>
                                  </p:stCondLst>
                                  <p:childTnLst>
                                    <p:set>
                                      <p:cBhvr>
                                        <p:cTn id="127" dur="1" fill="hold">
                                          <p:stCondLst>
                                            <p:cond delay="0"/>
                                          </p:stCondLst>
                                        </p:cTn>
                                        <p:tgtEl>
                                          <p:spTgt spid="75"/>
                                        </p:tgtEl>
                                        <p:attrNameLst>
                                          <p:attrName>style.visibility</p:attrName>
                                        </p:attrNameLst>
                                      </p:cBhvr>
                                      <p:to>
                                        <p:strVal val="visible"/>
                                      </p:to>
                                    </p:set>
                                    <p:animEffect transition="in" filter="slide(fromBottom)">
                                      <p:cBhvr>
                                        <p:cTn id="128"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51" grpId="0" animBg="1"/>
      <p:bldP spid="51" grpId="1" animBg="1"/>
      <p:bldP spid="69" grpId="0" animBg="1"/>
      <p:bldP spid="69" grpId="1" animBg="1"/>
      <p:bldP spid="70" grpId="0" animBg="1"/>
      <p:bldP spid="70" grpId="1" animBg="1"/>
      <p:bldP spid="7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l"/>
            <a:r>
              <a:rPr lang="zh-CN" altLang="en-US" sz="4000" b="1" dirty="0" smtClean="0"/>
              <a:t>提纲</a:t>
            </a:r>
            <a:endParaRPr lang="zh-CN" altLang="en-US" sz="4000" b="1" dirty="0"/>
          </a:p>
        </p:txBody>
      </p:sp>
      <p:sp>
        <p:nvSpPr>
          <p:cNvPr id="3" name="副标题 2"/>
          <p:cNvSpPr>
            <a:spLocks noGrp="1"/>
          </p:cNvSpPr>
          <p:nvPr>
            <p:ph idx="1"/>
          </p:nvPr>
        </p:nvSpPr>
        <p:spPr/>
        <p:txBody>
          <a:bodyPr>
            <a:normAutofit/>
          </a:bodyPr>
          <a:lstStyle/>
          <a:p>
            <a:pPr algn="l">
              <a:buClr>
                <a:schemeClr val="accent2"/>
              </a:buClr>
              <a:buSzPct val="80000"/>
              <a:buFont typeface="Wingdings" pitchFamily="2" charset="2"/>
              <a:buChar char="p"/>
            </a:pPr>
            <a:r>
              <a:rPr lang="zh-CN" altLang="en-US" dirty="0" smtClean="0">
                <a:solidFill>
                  <a:schemeClr val="tx1"/>
                </a:solidFill>
              </a:rPr>
              <a:t> 阅读服务</a:t>
            </a:r>
            <a:endParaRPr lang="en-US" altLang="zh-CN" dirty="0" smtClean="0">
              <a:solidFill>
                <a:schemeClr val="tx1"/>
              </a:solidFill>
            </a:endParaRPr>
          </a:p>
          <a:p>
            <a:pPr lvl="1" algn="l">
              <a:buClr>
                <a:schemeClr val="accent2"/>
              </a:buClr>
              <a:buSzPct val="100000"/>
              <a:buBlip>
                <a:blip r:embed="rId2"/>
              </a:buBlip>
            </a:pPr>
            <a:r>
              <a:rPr lang="zh-CN" altLang="en-US" sz="2400" dirty="0" smtClean="0">
                <a:solidFill>
                  <a:schemeClr val="tx1"/>
                </a:solidFill>
              </a:rPr>
              <a:t> 新型阅读模式</a:t>
            </a:r>
            <a:endParaRPr lang="en-US" altLang="zh-CN" sz="2400" dirty="0" smtClean="0">
              <a:solidFill>
                <a:schemeClr val="tx1"/>
              </a:solidFill>
            </a:endParaRPr>
          </a:p>
          <a:p>
            <a:pPr lvl="1" algn="l">
              <a:buClr>
                <a:schemeClr val="accent2"/>
              </a:buClr>
              <a:buSzPct val="100000"/>
              <a:buBlip>
                <a:blip r:embed="rId2"/>
              </a:buBlip>
            </a:pPr>
            <a:r>
              <a:rPr lang="zh-CN" altLang="en-US" sz="2400" dirty="0" smtClean="0">
                <a:solidFill>
                  <a:schemeClr val="tx1"/>
                </a:solidFill>
              </a:rPr>
              <a:t> 新型存储架构</a:t>
            </a:r>
            <a:endParaRPr lang="en-US" altLang="zh-CN" sz="2400" dirty="0" smtClean="0">
              <a:solidFill>
                <a:schemeClr val="tx1"/>
              </a:solidFill>
            </a:endParaRPr>
          </a:p>
          <a:p>
            <a:pPr lvl="1" algn="l">
              <a:buClr>
                <a:schemeClr val="accent2"/>
              </a:buClr>
              <a:buSzPct val="100000"/>
              <a:buBlip>
                <a:blip r:embed="rId2"/>
              </a:buBlip>
            </a:pPr>
            <a:r>
              <a:rPr lang="zh-CN" altLang="en-US" sz="2400" dirty="0" smtClean="0">
                <a:solidFill>
                  <a:schemeClr val="tx1"/>
                </a:solidFill>
              </a:rPr>
              <a:t> 新的阅读体验</a:t>
            </a:r>
            <a:endParaRPr lang="en-US" altLang="zh-CN" sz="2400" dirty="0" smtClean="0">
              <a:solidFill>
                <a:schemeClr val="tx1"/>
              </a:solidFill>
            </a:endParaRPr>
          </a:p>
          <a:p>
            <a:pPr lvl="1" algn="l">
              <a:buClr>
                <a:schemeClr val="accent2"/>
              </a:buClr>
            </a:pPr>
            <a:endParaRPr lang="en-US" altLang="zh-CN" sz="2400" dirty="0" smtClean="0">
              <a:solidFill>
                <a:schemeClr val="tx1"/>
              </a:solidFill>
            </a:endParaRPr>
          </a:p>
          <a:p>
            <a:pPr algn="l">
              <a:buClr>
                <a:schemeClr val="accent2"/>
              </a:buClr>
              <a:buSzPct val="80000"/>
              <a:buFont typeface="Wingdings" pitchFamily="2" charset="2"/>
              <a:buChar char="p"/>
            </a:pPr>
            <a:r>
              <a:rPr lang="zh-CN" altLang="en-US" dirty="0" smtClean="0">
                <a:solidFill>
                  <a:schemeClr val="tx1"/>
                </a:solidFill>
              </a:rPr>
              <a:t> 知识服务</a:t>
            </a:r>
            <a:endParaRPr lang="en-US" altLang="zh-CN" dirty="0" smtClean="0">
              <a:solidFill>
                <a:schemeClr val="tx1"/>
              </a:solidFill>
            </a:endParaRPr>
          </a:p>
          <a:p>
            <a:pPr lvl="1">
              <a:buClr>
                <a:schemeClr val="accent2"/>
              </a:buClr>
              <a:buSzPct val="100000"/>
              <a:buBlip>
                <a:blip r:embed="rId2"/>
              </a:buBlip>
            </a:pPr>
            <a:r>
              <a:rPr lang="zh-CN" altLang="en-US" sz="2400" dirty="0" smtClean="0"/>
              <a:t> 多媒体语义分析与知识组织</a:t>
            </a:r>
            <a:endParaRPr lang="en-US" altLang="zh-CN" sz="2400" dirty="0" smtClean="0"/>
          </a:p>
          <a:p>
            <a:pPr lvl="1">
              <a:buClr>
                <a:schemeClr val="accent2"/>
              </a:buClr>
              <a:buSzPct val="100000"/>
              <a:buBlip>
                <a:blip r:embed="rId2"/>
              </a:buBlip>
            </a:pPr>
            <a:r>
              <a:rPr lang="zh-CN" altLang="en-US" sz="2400" dirty="0" smtClean="0"/>
              <a:t> 跨媒体综合信息服务</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6"/>
          <p:cNvSpPr>
            <a:spLocks noChangeArrowheads="1"/>
          </p:cNvSpPr>
          <p:nvPr/>
        </p:nvSpPr>
        <p:spPr bwMode="auto">
          <a:xfrm>
            <a:off x="179512" y="1268760"/>
            <a:ext cx="7858125" cy="461665"/>
          </a:xfrm>
          <a:prstGeom prst="rect">
            <a:avLst/>
          </a:prstGeom>
          <a:noFill/>
          <a:ln w="9525">
            <a:noFill/>
            <a:miter lim="800000"/>
            <a:headEnd/>
            <a:tailEnd/>
          </a:ln>
        </p:spPr>
        <p:txBody>
          <a:bodyPr>
            <a:spAutoFit/>
          </a:bodyPr>
          <a:lstStyle/>
          <a:p>
            <a:pPr>
              <a:buClr>
                <a:schemeClr val="accent2">
                  <a:lumMod val="50000"/>
                </a:schemeClr>
              </a:buClr>
              <a:buFont typeface="Wingdings" pitchFamily="2" charset="2"/>
              <a:buChar char="u"/>
            </a:pPr>
            <a:r>
              <a:rPr lang="zh-CN" altLang="en-US" sz="2400" dirty="0" smtClean="0">
                <a:latin typeface="微软雅黑" pitchFamily="34" charset="-122"/>
                <a:ea typeface="微软雅黑" pitchFamily="34" charset="-122"/>
              </a:rPr>
              <a:t> 中国书法服务系统</a:t>
            </a:r>
            <a:endParaRPr lang="zh-CN" altLang="en-US" sz="2400" dirty="0">
              <a:latin typeface="微软雅黑" pitchFamily="34" charset="-122"/>
              <a:ea typeface="微软雅黑" pitchFamily="34" charset="-122"/>
            </a:endParaRPr>
          </a:p>
        </p:txBody>
      </p:sp>
      <p:sp>
        <p:nvSpPr>
          <p:cNvPr id="10" name="标题 1"/>
          <p:cNvSpPr>
            <a:spLocks noGrp="1"/>
          </p:cNvSpPr>
          <p:nvPr>
            <p:ph type="title"/>
          </p:nvPr>
        </p:nvSpPr>
        <p:spPr>
          <a:xfrm>
            <a:off x="323528" y="188640"/>
            <a:ext cx="8229600" cy="796950"/>
          </a:xfrm>
        </p:spPr>
        <p:txBody>
          <a:bodyPr>
            <a:normAutofit/>
          </a:bodyPr>
          <a:lstStyle/>
          <a:p>
            <a:pPr lvl="1"/>
            <a:r>
              <a:rPr lang="zh-CN" altLang="en-US" sz="3600" b="1" dirty="0" smtClean="0">
                <a:latin typeface="微软雅黑" pitchFamily="34" charset="-122"/>
                <a:ea typeface="微软雅黑" pitchFamily="34" charset="-122"/>
              </a:rPr>
              <a:t>知识服务：</a:t>
            </a:r>
            <a:r>
              <a:rPr lang="zh-CN" altLang="en-US" sz="2800" b="1" dirty="0" smtClean="0">
                <a:latin typeface="微软雅黑" pitchFamily="34" charset="-122"/>
                <a:ea typeface="微软雅黑" pitchFamily="34" charset="-122"/>
              </a:rPr>
              <a:t>跨媒体综合信息服务</a:t>
            </a:r>
            <a:endParaRPr lang="zh-CN" altLang="en-US" sz="2800" b="1" dirty="0">
              <a:latin typeface="微软雅黑" pitchFamily="34" charset="-122"/>
              <a:ea typeface="微软雅黑" pitchFamily="34" charset="-122"/>
            </a:endParaRPr>
          </a:p>
        </p:txBody>
      </p:sp>
      <p:sp>
        <p:nvSpPr>
          <p:cNvPr id="9" name="圆角矩形 8"/>
          <p:cNvSpPr/>
          <p:nvPr/>
        </p:nvSpPr>
        <p:spPr bwMode="auto">
          <a:xfrm>
            <a:off x="714348" y="1844824"/>
            <a:ext cx="8136000" cy="1571636"/>
          </a:xfrm>
          <a:prstGeom prst="roundRect">
            <a:avLst>
              <a:gd name="adj" fmla="val 7115"/>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lstStyle/>
          <a:p>
            <a:pPr>
              <a:defRPr/>
            </a:pPr>
            <a:endParaRPr lang="zh-CN" altLang="en-US">
              <a:ea typeface="宋体" pitchFamily="2" charset="-122"/>
            </a:endParaRPr>
          </a:p>
        </p:txBody>
      </p:sp>
      <p:grpSp>
        <p:nvGrpSpPr>
          <p:cNvPr id="11" name="组合 18"/>
          <p:cNvGrpSpPr>
            <a:grpSpLocks/>
          </p:cNvGrpSpPr>
          <p:nvPr/>
        </p:nvGrpSpPr>
        <p:grpSpPr bwMode="auto">
          <a:xfrm>
            <a:off x="1857356" y="5568532"/>
            <a:ext cx="6072230" cy="1152000"/>
            <a:chOff x="714348" y="4143380"/>
            <a:chExt cx="7814296" cy="1738800"/>
          </a:xfrm>
          <a:effectLst>
            <a:outerShdw blurRad="50800" dist="38100" dir="2700000" algn="tl" rotWithShape="0">
              <a:prstClr val="black">
                <a:alpha val="40000"/>
              </a:prstClr>
            </a:outerShdw>
          </a:effectLst>
        </p:grpSpPr>
        <p:sp>
          <p:nvSpPr>
            <p:cNvPr id="12" name="矩形 11"/>
            <p:cNvSpPr/>
            <p:nvPr/>
          </p:nvSpPr>
          <p:spPr bwMode="auto">
            <a:xfrm>
              <a:off x="714348" y="4143380"/>
              <a:ext cx="7787307" cy="1714981"/>
            </a:xfrm>
            <a:prstGeom prst="rect">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a:lstStyle/>
            <a:p>
              <a:pPr>
                <a:defRPr/>
              </a:pPr>
              <a:endParaRPr lang="zh-CN" altLang="en-US">
                <a:ea typeface="宋体" pitchFamily="2" charset="-122"/>
              </a:endParaRPr>
            </a:p>
          </p:txBody>
        </p:sp>
        <p:pic>
          <p:nvPicPr>
            <p:cNvPr id="13" name="Picture 4"/>
            <p:cNvPicPr>
              <a:picLocks noChangeAspect="1" noChangeArrowheads="1"/>
            </p:cNvPicPr>
            <p:nvPr/>
          </p:nvPicPr>
          <p:blipFill>
            <a:blip r:embed="rId2" cstate="print"/>
            <a:srcRect/>
            <a:stretch>
              <a:fillRect/>
            </a:stretch>
          </p:blipFill>
          <p:spPr bwMode="auto">
            <a:xfrm>
              <a:off x="3424489" y="4143380"/>
              <a:ext cx="1208263" cy="1738800"/>
            </a:xfrm>
            <a:prstGeom prst="rect">
              <a:avLst/>
            </a:prstGeom>
            <a:noFill/>
            <a:ln w="9525">
              <a:noFill/>
              <a:miter lim="800000"/>
              <a:headEnd/>
              <a:tailEnd/>
            </a:ln>
          </p:spPr>
        </p:pic>
        <p:pic>
          <p:nvPicPr>
            <p:cNvPr id="14" name="Picture 5"/>
            <p:cNvPicPr>
              <a:picLocks noChangeAspect="1" noChangeArrowheads="1"/>
            </p:cNvPicPr>
            <p:nvPr/>
          </p:nvPicPr>
          <p:blipFill>
            <a:blip r:embed="rId3" cstate="print"/>
            <a:srcRect/>
            <a:stretch>
              <a:fillRect/>
            </a:stretch>
          </p:blipFill>
          <p:spPr bwMode="auto">
            <a:xfrm>
              <a:off x="4719230" y="4143380"/>
              <a:ext cx="1186195" cy="1738800"/>
            </a:xfrm>
            <a:prstGeom prst="rect">
              <a:avLst/>
            </a:prstGeom>
            <a:noFill/>
            <a:ln w="9525">
              <a:noFill/>
              <a:miter lim="800000"/>
              <a:headEnd/>
              <a:tailEnd/>
            </a:ln>
          </p:spPr>
        </p:pic>
        <p:pic>
          <p:nvPicPr>
            <p:cNvPr id="15" name="Picture 6"/>
            <p:cNvPicPr>
              <a:picLocks noChangeAspect="1" noChangeArrowheads="1"/>
            </p:cNvPicPr>
            <p:nvPr/>
          </p:nvPicPr>
          <p:blipFill>
            <a:blip r:embed="rId4" cstate="print"/>
            <a:srcRect/>
            <a:stretch>
              <a:fillRect/>
            </a:stretch>
          </p:blipFill>
          <p:spPr bwMode="auto">
            <a:xfrm>
              <a:off x="5991903" y="4143380"/>
              <a:ext cx="1208264" cy="1738800"/>
            </a:xfrm>
            <a:prstGeom prst="rect">
              <a:avLst/>
            </a:prstGeom>
            <a:noFill/>
            <a:ln w="9525">
              <a:noFill/>
              <a:miter lim="800000"/>
              <a:headEnd/>
              <a:tailEnd/>
            </a:ln>
          </p:spPr>
        </p:pic>
        <p:pic>
          <p:nvPicPr>
            <p:cNvPr id="22" name="Picture 7"/>
            <p:cNvPicPr>
              <a:picLocks noChangeAspect="1" noChangeArrowheads="1"/>
            </p:cNvPicPr>
            <p:nvPr/>
          </p:nvPicPr>
          <p:blipFill>
            <a:blip r:embed="rId5" cstate="print"/>
            <a:srcRect/>
            <a:stretch>
              <a:fillRect/>
            </a:stretch>
          </p:blipFill>
          <p:spPr bwMode="auto">
            <a:xfrm>
              <a:off x="7286644" y="4143380"/>
              <a:ext cx="1242000" cy="1738477"/>
            </a:xfrm>
            <a:prstGeom prst="rect">
              <a:avLst/>
            </a:prstGeom>
            <a:noFill/>
            <a:ln w="9525">
              <a:noFill/>
              <a:miter lim="800000"/>
              <a:headEnd/>
              <a:tailEnd/>
            </a:ln>
          </p:spPr>
        </p:pic>
        <p:pic>
          <p:nvPicPr>
            <p:cNvPr id="23" name="Picture 8"/>
            <p:cNvPicPr>
              <a:picLocks noChangeAspect="1" noChangeArrowheads="1"/>
            </p:cNvPicPr>
            <p:nvPr/>
          </p:nvPicPr>
          <p:blipFill>
            <a:blip r:embed="rId6" cstate="print"/>
            <a:srcRect/>
            <a:stretch>
              <a:fillRect/>
            </a:stretch>
          </p:blipFill>
          <p:spPr bwMode="auto">
            <a:xfrm>
              <a:off x="2086710" y="4143380"/>
              <a:ext cx="1251301" cy="1738800"/>
            </a:xfrm>
            <a:prstGeom prst="rect">
              <a:avLst/>
            </a:prstGeom>
            <a:noFill/>
            <a:ln w="9525">
              <a:noFill/>
              <a:miter lim="800000"/>
              <a:headEnd/>
              <a:tailEnd/>
            </a:ln>
          </p:spPr>
        </p:pic>
        <p:pic>
          <p:nvPicPr>
            <p:cNvPr id="24" name="Picture 9"/>
            <p:cNvPicPr>
              <a:picLocks noChangeAspect="1" noChangeArrowheads="1"/>
            </p:cNvPicPr>
            <p:nvPr/>
          </p:nvPicPr>
          <p:blipFill>
            <a:blip r:embed="rId7" cstate="print"/>
            <a:srcRect/>
            <a:stretch>
              <a:fillRect/>
            </a:stretch>
          </p:blipFill>
          <p:spPr bwMode="auto">
            <a:xfrm>
              <a:off x="717172" y="4143380"/>
              <a:ext cx="1283060" cy="1738800"/>
            </a:xfrm>
            <a:prstGeom prst="rect">
              <a:avLst/>
            </a:prstGeom>
            <a:noFill/>
            <a:ln w="9525">
              <a:noFill/>
              <a:miter lim="800000"/>
              <a:headEnd/>
              <a:tailEnd/>
            </a:ln>
          </p:spPr>
        </p:pic>
      </p:grpSp>
      <p:sp>
        <p:nvSpPr>
          <p:cNvPr id="25" name="圆角矩形 24"/>
          <p:cNvSpPr/>
          <p:nvPr/>
        </p:nvSpPr>
        <p:spPr bwMode="auto">
          <a:xfrm>
            <a:off x="714348" y="3836634"/>
            <a:ext cx="8136000" cy="1273968"/>
          </a:xfrm>
          <a:prstGeom prst="roundRect">
            <a:avLst>
              <a:gd name="adj" fmla="val 7115"/>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lstStyle/>
          <a:p>
            <a:pPr>
              <a:defRPr/>
            </a:pPr>
            <a:endParaRPr lang="zh-CN" altLang="en-US">
              <a:ea typeface="宋体" pitchFamily="2" charset="-122"/>
            </a:endParaRPr>
          </a:p>
        </p:txBody>
      </p:sp>
      <p:grpSp>
        <p:nvGrpSpPr>
          <p:cNvPr id="26" name="组合 144"/>
          <p:cNvGrpSpPr/>
          <p:nvPr/>
        </p:nvGrpSpPr>
        <p:grpSpPr>
          <a:xfrm>
            <a:off x="3681169" y="3938551"/>
            <a:ext cx="863672" cy="1131928"/>
            <a:chOff x="3746061" y="4464107"/>
            <a:chExt cx="863672" cy="1131928"/>
          </a:xfrm>
        </p:grpSpPr>
        <p:pic>
          <p:nvPicPr>
            <p:cNvPr id="27" name="Picture 12"/>
            <p:cNvPicPr>
              <a:picLocks noChangeAspect="1" noChangeArrowheads="1"/>
            </p:cNvPicPr>
            <p:nvPr/>
          </p:nvPicPr>
          <p:blipFill>
            <a:blip r:embed="rId8" cstate="print"/>
            <a:srcRect/>
            <a:stretch>
              <a:fillRect/>
            </a:stretch>
          </p:blipFill>
          <p:spPr bwMode="auto">
            <a:xfrm>
              <a:off x="3908677" y="4464107"/>
              <a:ext cx="502304" cy="251396"/>
            </a:xfrm>
            <a:prstGeom prst="rect">
              <a:avLst/>
            </a:prstGeom>
            <a:ln>
              <a:headEnd/>
              <a:tailEnd/>
            </a:ln>
          </p:spPr>
          <p:style>
            <a:lnRef idx="1">
              <a:schemeClr val="accent6"/>
            </a:lnRef>
            <a:fillRef idx="2">
              <a:schemeClr val="accent6"/>
            </a:fillRef>
            <a:effectRef idx="1">
              <a:schemeClr val="accent6"/>
            </a:effectRef>
            <a:fontRef idx="minor">
              <a:schemeClr val="dk1"/>
            </a:fontRef>
          </p:style>
        </p:pic>
        <p:pic>
          <p:nvPicPr>
            <p:cNvPr id="28" name="Picture 13"/>
            <p:cNvPicPr>
              <a:picLocks noChangeAspect="1" noChangeArrowheads="1"/>
            </p:cNvPicPr>
            <p:nvPr/>
          </p:nvPicPr>
          <p:blipFill>
            <a:blip r:embed="rId9" cstate="print"/>
            <a:srcRect/>
            <a:stretch>
              <a:fillRect/>
            </a:stretch>
          </p:blipFill>
          <p:spPr bwMode="auto">
            <a:xfrm>
              <a:off x="3746061" y="4820818"/>
              <a:ext cx="325232" cy="226483"/>
            </a:xfrm>
            <a:prstGeom prst="rect">
              <a:avLst/>
            </a:prstGeom>
            <a:ln>
              <a:headEnd/>
              <a:tailEnd/>
            </a:ln>
          </p:spPr>
          <p:style>
            <a:lnRef idx="1">
              <a:schemeClr val="accent6"/>
            </a:lnRef>
            <a:fillRef idx="2">
              <a:schemeClr val="accent6"/>
            </a:fillRef>
            <a:effectRef idx="1">
              <a:schemeClr val="accent6"/>
            </a:effectRef>
            <a:fontRef idx="minor">
              <a:schemeClr val="dk1"/>
            </a:fontRef>
          </p:style>
        </p:pic>
        <p:pic>
          <p:nvPicPr>
            <p:cNvPr id="29" name="Picture 15"/>
            <p:cNvPicPr>
              <a:picLocks noChangeAspect="1" noChangeArrowheads="1"/>
            </p:cNvPicPr>
            <p:nvPr/>
          </p:nvPicPr>
          <p:blipFill>
            <a:blip r:embed="rId10" cstate="print"/>
            <a:srcRect/>
            <a:stretch>
              <a:fillRect/>
            </a:stretch>
          </p:blipFill>
          <p:spPr bwMode="auto">
            <a:xfrm>
              <a:off x="4342320" y="4769860"/>
              <a:ext cx="267413" cy="450702"/>
            </a:xfrm>
            <a:prstGeom prst="rect">
              <a:avLst/>
            </a:prstGeom>
            <a:ln>
              <a:headEnd/>
              <a:tailEnd/>
            </a:ln>
          </p:spPr>
          <p:style>
            <a:lnRef idx="1">
              <a:schemeClr val="accent6"/>
            </a:lnRef>
            <a:fillRef idx="2">
              <a:schemeClr val="accent6"/>
            </a:fillRef>
            <a:effectRef idx="1">
              <a:schemeClr val="accent6"/>
            </a:effectRef>
            <a:fontRef idx="minor">
              <a:schemeClr val="dk1"/>
            </a:fontRef>
          </p:style>
        </p:pic>
        <p:pic>
          <p:nvPicPr>
            <p:cNvPr id="30" name="Picture 16"/>
            <p:cNvPicPr>
              <a:picLocks noChangeAspect="1" noChangeArrowheads="1"/>
            </p:cNvPicPr>
            <p:nvPr/>
          </p:nvPicPr>
          <p:blipFill>
            <a:blip r:embed="rId11" cstate="print"/>
            <a:srcRect/>
            <a:stretch>
              <a:fillRect/>
            </a:stretch>
          </p:blipFill>
          <p:spPr bwMode="auto">
            <a:xfrm>
              <a:off x="4017088" y="4769860"/>
              <a:ext cx="325232" cy="402007"/>
            </a:xfrm>
            <a:prstGeom prst="rect">
              <a:avLst/>
            </a:prstGeom>
            <a:ln>
              <a:headEnd/>
              <a:tailEnd/>
            </a:ln>
          </p:spPr>
          <p:style>
            <a:lnRef idx="1">
              <a:schemeClr val="accent6"/>
            </a:lnRef>
            <a:fillRef idx="2">
              <a:schemeClr val="accent6"/>
            </a:fillRef>
            <a:effectRef idx="1">
              <a:schemeClr val="accent6"/>
            </a:effectRef>
            <a:fontRef idx="minor">
              <a:schemeClr val="dk1"/>
            </a:fontRef>
          </p:style>
        </p:pic>
        <p:sp>
          <p:nvSpPr>
            <p:cNvPr id="31" name="矩形 29"/>
            <p:cNvSpPr>
              <a:spLocks noChangeArrowheads="1"/>
            </p:cNvSpPr>
            <p:nvPr/>
          </p:nvSpPr>
          <p:spPr bwMode="auto">
            <a:xfrm>
              <a:off x="3820811" y="5319036"/>
              <a:ext cx="646331" cy="276999"/>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none">
              <a:spAutoFit/>
            </a:bodyPr>
            <a:lstStyle/>
            <a:p>
              <a:pPr marL="0" lvl="1" algn="ctr"/>
              <a:r>
                <a:rPr lang="zh-CN" altLang="en-US" sz="1200" b="1" dirty="0">
                  <a:solidFill>
                    <a:srgbClr val="0070C0"/>
                  </a:solidFill>
                  <a:latin typeface="微软雅黑" pitchFamily="34" charset="-122"/>
                  <a:ea typeface="微软雅黑" pitchFamily="34" charset="-122"/>
                </a:rPr>
                <a:t>部件库</a:t>
              </a:r>
              <a:endParaRPr lang="en-US" altLang="zh-CN" sz="1200" b="1" dirty="0">
                <a:solidFill>
                  <a:srgbClr val="0070C0"/>
                </a:solidFill>
                <a:latin typeface="微软雅黑" pitchFamily="34" charset="-122"/>
                <a:ea typeface="微软雅黑" pitchFamily="34" charset="-122"/>
              </a:endParaRPr>
            </a:p>
          </p:txBody>
        </p:sp>
      </p:grpSp>
      <p:grpSp>
        <p:nvGrpSpPr>
          <p:cNvPr id="32" name="组合 142"/>
          <p:cNvGrpSpPr/>
          <p:nvPr/>
        </p:nvGrpSpPr>
        <p:grpSpPr>
          <a:xfrm>
            <a:off x="5446735" y="3938551"/>
            <a:ext cx="914264" cy="1116960"/>
            <a:chOff x="5658000" y="4464107"/>
            <a:chExt cx="914264" cy="1116960"/>
          </a:xfrm>
        </p:grpSpPr>
        <p:pic>
          <p:nvPicPr>
            <p:cNvPr id="33" name="Picture 17"/>
            <p:cNvPicPr>
              <a:picLocks noChangeAspect="1" noChangeArrowheads="1"/>
            </p:cNvPicPr>
            <p:nvPr/>
          </p:nvPicPr>
          <p:blipFill>
            <a:blip r:embed="rId12" cstate="print"/>
            <a:srcRect/>
            <a:stretch>
              <a:fillRect/>
            </a:stretch>
          </p:blipFill>
          <p:spPr bwMode="auto">
            <a:xfrm>
              <a:off x="5658000" y="4667942"/>
              <a:ext cx="491462" cy="156273"/>
            </a:xfrm>
            <a:prstGeom prst="rect">
              <a:avLst/>
            </a:prstGeom>
            <a:ln>
              <a:headEnd/>
              <a:tailEnd/>
            </a:ln>
          </p:spPr>
          <p:style>
            <a:lnRef idx="1">
              <a:schemeClr val="accent6"/>
            </a:lnRef>
            <a:fillRef idx="2">
              <a:schemeClr val="accent6"/>
            </a:fillRef>
            <a:effectRef idx="1">
              <a:schemeClr val="accent6"/>
            </a:effectRef>
            <a:fontRef idx="minor">
              <a:schemeClr val="dk1"/>
            </a:fontRef>
          </p:style>
        </p:pic>
        <p:pic>
          <p:nvPicPr>
            <p:cNvPr id="34" name="Picture 18"/>
            <p:cNvPicPr>
              <a:picLocks noChangeAspect="1" noChangeArrowheads="1"/>
            </p:cNvPicPr>
            <p:nvPr/>
          </p:nvPicPr>
          <p:blipFill>
            <a:blip r:embed="rId13" cstate="print"/>
            <a:srcRect/>
            <a:stretch>
              <a:fillRect/>
            </a:stretch>
          </p:blipFill>
          <p:spPr bwMode="auto">
            <a:xfrm>
              <a:off x="5820616" y="4820818"/>
              <a:ext cx="180685" cy="394081"/>
            </a:xfrm>
            <a:prstGeom prst="rect">
              <a:avLst/>
            </a:prstGeom>
            <a:ln>
              <a:headEnd/>
              <a:tailEnd/>
            </a:ln>
          </p:spPr>
          <p:style>
            <a:lnRef idx="1">
              <a:schemeClr val="accent6"/>
            </a:lnRef>
            <a:fillRef idx="2">
              <a:schemeClr val="accent6"/>
            </a:fillRef>
            <a:effectRef idx="1">
              <a:schemeClr val="accent6"/>
            </a:effectRef>
            <a:fontRef idx="minor">
              <a:schemeClr val="dk1"/>
            </a:fontRef>
          </p:style>
        </p:pic>
        <p:pic>
          <p:nvPicPr>
            <p:cNvPr id="35" name="Picture 19"/>
            <p:cNvPicPr>
              <a:picLocks noChangeAspect="1" noChangeArrowheads="1"/>
            </p:cNvPicPr>
            <p:nvPr/>
          </p:nvPicPr>
          <p:blipFill>
            <a:blip r:embed="rId14" cstate="print"/>
            <a:srcRect/>
            <a:stretch>
              <a:fillRect/>
            </a:stretch>
          </p:blipFill>
          <p:spPr bwMode="auto">
            <a:xfrm>
              <a:off x="5983232" y="4820818"/>
              <a:ext cx="440870" cy="292163"/>
            </a:xfrm>
            <a:prstGeom prst="rect">
              <a:avLst/>
            </a:prstGeom>
            <a:ln>
              <a:headEnd/>
              <a:tailEnd/>
            </a:ln>
          </p:spPr>
          <p:style>
            <a:lnRef idx="1">
              <a:schemeClr val="accent6"/>
            </a:lnRef>
            <a:fillRef idx="2">
              <a:schemeClr val="accent6"/>
            </a:fillRef>
            <a:effectRef idx="1">
              <a:schemeClr val="accent6"/>
            </a:effectRef>
            <a:fontRef idx="minor">
              <a:schemeClr val="dk1"/>
            </a:fontRef>
          </p:style>
        </p:pic>
        <p:pic>
          <p:nvPicPr>
            <p:cNvPr id="36" name="Picture 20"/>
            <p:cNvPicPr>
              <a:picLocks noChangeAspect="1" noChangeArrowheads="1"/>
            </p:cNvPicPr>
            <p:nvPr/>
          </p:nvPicPr>
          <p:blipFill>
            <a:blip r:embed="rId15" cstate="print"/>
            <a:srcRect/>
            <a:stretch>
              <a:fillRect/>
            </a:stretch>
          </p:blipFill>
          <p:spPr bwMode="auto">
            <a:xfrm>
              <a:off x="5820616" y="4464107"/>
              <a:ext cx="751648" cy="190246"/>
            </a:xfrm>
            <a:prstGeom prst="rect">
              <a:avLst/>
            </a:prstGeom>
            <a:ln>
              <a:headEnd/>
              <a:tailEnd/>
            </a:ln>
          </p:spPr>
          <p:style>
            <a:lnRef idx="1">
              <a:schemeClr val="accent6"/>
            </a:lnRef>
            <a:fillRef idx="2">
              <a:schemeClr val="accent6"/>
            </a:fillRef>
            <a:effectRef idx="1">
              <a:schemeClr val="accent6"/>
            </a:effectRef>
            <a:fontRef idx="minor">
              <a:schemeClr val="dk1"/>
            </a:fontRef>
          </p:style>
        </p:pic>
        <p:pic>
          <p:nvPicPr>
            <p:cNvPr id="37" name="Picture 21"/>
            <p:cNvPicPr>
              <a:picLocks noChangeAspect="1" noChangeArrowheads="1"/>
            </p:cNvPicPr>
            <p:nvPr/>
          </p:nvPicPr>
          <p:blipFill>
            <a:blip r:embed="rId16" cstate="print"/>
            <a:srcRect/>
            <a:stretch>
              <a:fillRect/>
            </a:stretch>
          </p:blipFill>
          <p:spPr bwMode="auto">
            <a:xfrm>
              <a:off x="6362670" y="4616983"/>
              <a:ext cx="180685" cy="163068"/>
            </a:xfrm>
            <a:prstGeom prst="rect">
              <a:avLst/>
            </a:prstGeom>
            <a:ln>
              <a:headEnd/>
              <a:tailEnd/>
            </a:ln>
          </p:spPr>
          <p:style>
            <a:lnRef idx="1">
              <a:schemeClr val="accent6"/>
            </a:lnRef>
            <a:fillRef idx="2">
              <a:schemeClr val="accent6"/>
            </a:fillRef>
            <a:effectRef idx="1">
              <a:schemeClr val="accent6"/>
            </a:effectRef>
            <a:fontRef idx="minor">
              <a:schemeClr val="dk1"/>
            </a:fontRef>
          </p:style>
        </p:pic>
        <p:pic>
          <p:nvPicPr>
            <p:cNvPr id="38" name="Picture 22"/>
            <p:cNvPicPr>
              <a:picLocks noChangeAspect="1" noChangeArrowheads="1"/>
            </p:cNvPicPr>
            <p:nvPr/>
          </p:nvPicPr>
          <p:blipFill>
            <a:blip r:embed="rId17" cstate="print"/>
            <a:srcRect/>
            <a:stretch>
              <a:fillRect/>
            </a:stretch>
          </p:blipFill>
          <p:spPr bwMode="auto">
            <a:xfrm>
              <a:off x="6471080" y="4922736"/>
              <a:ext cx="93956" cy="217424"/>
            </a:xfrm>
            <a:prstGeom prst="rect">
              <a:avLst/>
            </a:prstGeom>
            <a:ln>
              <a:headEnd/>
              <a:tailEnd/>
            </a:ln>
          </p:spPr>
          <p:style>
            <a:lnRef idx="1">
              <a:schemeClr val="accent6"/>
            </a:lnRef>
            <a:fillRef idx="2">
              <a:schemeClr val="accent6"/>
            </a:fillRef>
            <a:effectRef idx="1">
              <a:schemeClr val="accent6"/>
            </a:effectRef>
            <a:fontRef idx="minor">
              <a:schemeClr val="dk1"/>
            </a:fontRef>
          </p:style>
        </p:pic>
        <p:sp>
          <p:nvSpPr>
            <p:cNvPr id="39" name="矩形 36"/>
            <p:cNvSpPr>
              <a:spLocks noChangeArrowheads="1"/>
            </p:cNvSpPr>
            <p:nvPr/>
          </p:nvSpPr>
          <p:spPr bwMode="auto">
            <a:xfrm>
              <a:off x="5767681" y="5304068"/>
              <a:ext cx="646331" cy="276999"/>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none">
              <a:spAutoFit/>
            </a:bodyPr>
            <a:lstStyle/>
            <a:p>
              <a:pPr marL="0" lvl="1" algn="ctr"/>
              <a:r>
                <a:rPr lang="zh-CN" altLang="en-US" sz="1200" b="1" dirty="0">
                  <a:solidFill>
                    <a:srgbClr val="0070C0"/>
                  </a:solidFill>
                  <a:latin typeface="微软雅黑" pitchFamily="34" charset="-122"/>
                  <a:ea typeface="微软雅黑" pitchFamily="34" charset="-122"/>
                </a:rPr>
                <a:t>笔画库</a:t>
              </a:r>
              <a:endParaRPr lang="en-US" altLang="zh-CN" sz="1200" b="1" dirty="0">
                <a:solidFill>
                  <a:srgbClr val="0070C0"/>
                </a:solidFill>
                <a:latin typeface="微软雅黑" pitchFamily="34" charset="-122"/>
                <a:ea typeface="微软雅黑" pitchFamily="34" charset="-122"/>
              </a:endParaRPr>
            </a:p>
          </p:txBody>
        </p:sp>
      </p:grpSp>
      <p:grpSp>
        <p:nvGrpSpPr>
          <p:cNvPr id="40" name="组合 143"/>
          <p:cNvGrpSpPr/>
          <p:nvPr/>
        </p:nvGrpSpPr>
        <p:grpSpPr>
          <a:xfrm>
            <a:off x="7262894" y="4220344"/>
            <a:ext cx="848528" cy="817487"/>
            <a:chOff x="7286644" y="4745900"/>
            <a:chExt cx="848528" cy="817487"/>
          </a:xfrm>
        </p:grpSpPr>
        <p:sp>
          <p:nvSpPr>
            <p:cNvPr id="41" name="矩形 39"/>
            <p:cNvSpPr>
              <a:spLocks noChangeArrowheads="1"/>
            </p:cNvSpPr>
            <p:nvPr/>
          </p:nvSpPr>
          <p:spPr bwMode="auto">
            <a:xfrm>
              <a:off x="7286644" y="5286388"/>
              <a:ext cx="800219" cy="276999"/>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none">
              <a:spAutoFit/>
            </a:bodyPr>
            <a:lstStyle/>
            <a:p>
              <a:r>
                <a:rPr lang="zh-CN" altLang="en-US" sz="1200" b="1" dirty="0">
                  <a:solidFill>
                    <a:srgbClr val="0070C0"/>
                  </a:solidFill>
                  <a:latin typeface="微软雅黑" pitchFamily="34" charset="-122"/>
                  <a:ea typeface="微软雅黑" pitchFamily="34" charset="-122"/>
                </a:rPr>
                <a:t>风格模型</a:t>
              </a:r>
            </a:p>
          </p:txBody>
        </p:sp>
        <p:sp>
          <p:nvSpPr>
            <p:cNvPr id="42" name="矩形 41"/>
            <p:cNvSpPr>
              <a:spLocks noChangeArrowheads="1"/>
            </p:cNvSpPr>
            <p:nvPr/>
          </p:nvSpPr>
          <p:spPr bwMode="auto">
            <a:xfrm>
              <a:off x="7288786" y="4745900"/>
              <a:ext cx="846386" cy="338554"/>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none" lIns="0" tIns="0" rIns="0" bIns="0" anchor="ctr">
              <a:spAutoFit/>
            </a:bodyPr>
            <a:lstStyle/>
            <a:p>
              <a:pPr marL="0" lvl="1" algn="ctr"/>
              <a:r>
                <a:rPr lang="zh-CN" altLang="en-US" sz="1100" dirty="0">
                  <a:latin typeface="微软雅黑" pitchFamily="34" charset="-122"/>
                  <a:ea typeface="微软雅黑" pitchFamily="34" charset="-122"/>
                </a:rPr>
                <a:t>柳体、颜体、</a:t>
              </a:r>
              <a:endParaRPr lang="en-US" altLang="zh-CN" sz="1100" dirty="0">
                <a:latin typeface="微软雅黑" pitchFamily="34" charset="-122"/>
                <a:ea typeface="微软雅黑" pitchFamily="34" charset="-122"/>
              </a:endParaRPr>
            </a:p>
            <a:p>
              <a:pPr marL="0" lvl="1" algn="ctr"/>
              <a:r>
                <a:rPr lang="zh-CN" altLang="en-US" sz="1050" dirty="0">
                  <a:latin typeface="微软雅黑" pitchFamily="34" charset="-122"/>
                  <a:ea typeface="微软雅黑" pitchFamily="34" charset="-122"/>
                </a:rPr>
                <a:t>欧体</a:t>
              </a:r>
              <a:r>
                <a:rPr lang="en-US" altLang="zh-CN" sz="1100" dirty="0">
                  <a:latin typeface="微软雅黑" pitchFamily="34" charset="-122"/>
                  <a:ea typeface="微软雅黑" pitchFamily="34" charset="-122"/>
                </a:rPr>
                <a:t>……</a:t>
              </a:r>
            </a:p>
          </p:txBody>
        </p:sp>
      </p:grpSp>
      <p:grpSp>
        <p:nvGrpSpPr>
          <p:cNvPr id="43" name="组合 145"/>
          <p:cNvGrpSpPr/>
          <p:nvPr/>
        </p:nvGrpSpPr>
        <p:grpSpPr>
          <a:xfrm>
            <a:off x="1262102" y="3892243"/>
            <a:ext cx="1517173" cy="1217026"/>
            <a:chOff x="1285852" y="4417799"/>
            <a:chExt cx="1517173" cy="1217026"/>
          </a:xfrm>
        </p:grpSpPr>
        <p:pic>
          <p:nvPicPr>
            <p:cNvPr id="44" name="Picture 2"/>
            <p:cNvPicPr>
              <a:picLocks noChangeAspect="1" noChangeArrowheads="1"/>
            </p:cNvPicPr>
            <p:nvPr/>
          </p:nvPicPr>
          <p:blipFill>
            <a:blip r:embed="rId18" cstate="print"/>
            <a:srcRect/>
            <a:stretch>
              <a:fillRect/>
            </a:stretch>
          </p:blipFill>
          <p:spPr bwMode="auto">
            <a:xfrm>
              <a:off x="1718918" y="4570675"/>
              <a:ext cx="408348" cy="340858"/>
            </a:xfrm>
            <a:prstGeom prst="rect">
              <a:avLst/>
            </a:prstGeom>
            <a:ln>
              <a:headEnd/>
              <a:tailEnd/>
            </a:ln>
          </p:spPr>
          <p:style>
            <a:lnRef idx="1">
              <a:schemeClr val="accent6"/>
            </a:lnRef>
            <a:fillRef idx="2">
              <a:schemeClr val="accent6"/>
            </a:fillRef>
            <a:effectRef idx="1">
              <a:schemeClr val="accent6"/>
            </a:effectRef>
            <a:fontRef idx="minor">
              <a:schemeClr val="dk1"/>
            </a:fontRef>
          </p:style>
        </p:pic>
        <p:pic>
          <p:nvPicPr>
            <p:cNvPr id="45" name="Picture 3"/>
            <p:cNvPicPr>
              <a:picLocks noChangeAspect="1" noChangeArrowheads="1"/>
            </p:cNvPicPr>
            <p:nvPr/>
          </p:nvPicPr>
          <p:blipFill>
            <a:blip r:embed="rId19" cstate="print"/>
            <a:srcRect/>
            <a:stretch>
              <a:fillRect/>
            </a:stretch>
          </p:blipFill>
          <p:spPr bwMode="auto">
            <a:xfrm>
              <a:off x="2044150" y="4417799"/>
              <a:ext cx="409552" cy="373697"/>
            </a:xfrm>
            <a:prstGeom prst="rect">
              <a:avLst/>
            </a:prstGeom>
            <a:ln>
              <a:headEnd/>
              <a:tailEnd/>
            </a:ln>
          </p:spPr>
          <p:style>
            <a:lnRef idx="1">
              <a:schemeClr val="accent6"/>
            </a:lnRef>
            <a:fillRef idx="2">
              <a:schemeClr val="accent6"/>
            </a:fillRef>
            <a:effectRef idx="1">
              <a:schemeClr val="accent6"/>
            </a:effectRef>
            <a:fontRef idx="minor">
              <a:schemeClr val="dk1"/>
            </a:fontRef>
          </p:style>
        </p:pic>
        <p:pic>
          <p:nvPicPr>
            <p:cNvPr id="46" name="Picture 5" descr="http://www.cadal.zju.edu.cn/CalligraphyWeb/characterimage/06100009/00000062(290,777,372,843).jpg"/>
            <p:cNvPicPr>
              <a:picLocks noChangeAspect="1" noChangeArrowheads="1"/>
            </p:cNvPicPr>
            <p:nvPr/>
          </p:nvPicPr>
          <p:blipFill>
            <a:blip r:embed="rId20" cstate="print"/>
            <a:srcRect/>
            <a:stretch>
              <a:fillRect/>
            </a:stretch>
          </p:blipFill>
          <p:spPr bwMode="auto">
            <a:xfrm>
              <a:off x="2315178" y="4570675"/>
              <a:ext cx="403529" cy="305752"/>
            </a:xfrm>
            <a:prstGeom prst="rect">
              <a:avLst/>
            </a:prstGeom>
            <a:ln>
              <a:headEnd/>
              <a:tailEnd/>
            </a:ln>
          </p:spPr>
          <p:style>
            <a:lnRef idx="1">
              <a:schemeClr val="accent6"/>
            </a:lnRef>
            <a:fillRef idx="2">
              <a:schemeClr val="accent6"/>
            </a:fillRef>
            <a:effectRef idx="1">
              <a:schemeClr val="accent6"/>
            </a:effectRef>
            <a:fontRef idx="minor">
              <a:schemeClr val="dk1"/>
            </a:fontRef>
          </p:style>
        </p:pic>
        <p:pic>
          <p:nvPicPr>
            <p:cNvPr id="47" name="Picture 7" descr="http://www.cadal.zju.edu.cn/CalligraphyWeb/characterimage/06100007/00000054(317,708,389,764).jpg"/>
            <p:cNvPicPr>
              <a:picLocks noChangeAspect="1" noChangeArrowheads="1"/>
            </p:cNvPicPr>
            <p:nvPr/>
          </p:nvPicPr>
          <p:blipFill>
            <a:blip r:embed="rId21" cstate="print"/>
            <a:srcRect/>
            <a:stretch>
              <a:fillRect/>
            </a:stretch>
          </p:blipFill>
          <p:spPr bwMode="auto">
            <a:xfrm>
              <a:off x="1773124" y="4876428"/>
              <a:ext cx="433643" cy="317077"/>
            </a:xfrm>
            <a:prstGeom prst="rect">
              <a:avLst/>
            </a:prstGeom>
            <a:ln>
              <a:headEnd/>
              <a:tailEnd/>
            </a:ln>
          </p:spPr>
          <p:style>
            <a:lnRef idx="1">
              <a:schemeClr val="accent6"/>
            </a:lnRef>
            <a:fillRef idx="2">
              <a:schemeClr val="accent6"/>
            </a:fillRef>
            <a:effectRef idx="1">
              <a:schemeClr val="accent6"/>
            </a:effectRef>
            <a:fontRef idx="minor">
              <a:schemeClr val="dk1"/>
            </a:fontRef>
          </p:style>
        </p:pic>
        <p:pic>
          <p:nvPicPr>
            <p:cNvPr id="48" name="Picture 9" descr="http://www.cadal.zju.edu.cn/CalligraphyWeb/characterimage/06100007/00000057(374,407,439,479).jpg"/>
            <p:cNvPicPr>
              <a:picLocks noChangeAspect="1" noChangeArrowheads="1"/>
            </p:cNvPicPr>
            <p:nvPr/>
          </p:nvPicPr>
          <p:blipFill>
            <a:blip r:embed="rId22" cstate="print"/>
            <a:srcRect/>
            <a:stretch>
              <a:fillRect/>
            </a:stretch>
          </p:blipFill>
          <p:spPr bwMode="auto">
            <a:xfrm>
              <a:off x="2477793" y="4774510"/>
              <a:ext cx="325232" cy="338593"/>
            </a:xfrm>
            <a:prstGeom prst="rect">
              <a:avLst/>
            </a:prstGeom>
            <a:ln>
              <a:headEnd/>
              <a:tailEnd/>
            </a:ln>
          </p:spPr>
          <p:style>
            <a:lnRef idx="1">
              <a:schemeClr val="accent6"/>
            </a:lnRef>
            <a:fillRef idx="2">
              <a:schemeClr val="accent6"/>
            </a:fillRef>
            <a:effectRef idx="1">
              <a:schemeClr val="accent6"/>
            </a:effectRef>
            <a:fontRef idx="minor">
              <a:schemeClr val="dk1"/>
            </a:fontRef>
          </p:style>
        </p:pic>
        <p:pic>
          <p:nvPicPr>
            <p:cNvPr id="49" name="Picture 11" descr="http://www.cadal.zju.edu.cn/CalligraphyWeb/characterimage/06100007/00000057(537,82,599,149).jpg"/>
            <p:cNvPicPr>
              <a:picLocks noChangeAspect="1" noChangeArrowheads="1"/>
            </p:cNvPicPr>
            <p:nvPr/>
          </p:nvPicPr>
          <p:blipFill>
            <a:blip r:embed="rId23" cstate="print"/>
            <a:srcRect/>
            <a:stretch>
              <a:fillRect/>
            </a:stretch>
          </p:blipFill>
          <p:spPr bwMode="auto">
            <a:xfrm>
              <a:off x="2098356" y="4978345"/>
              <a:ext cx="325232" cy="330666"/>
            </a:xfrm>
            <a:prstGeom prst="rect">
              <a:avLst/>
            </a:prstGeom>
            <a:ln>
              <a:headEnd/>
              <a:tailEnd/>
            </a:ln>
          </p:spPr>
          <p:style>
            <a:lnRef idx="1">
              <a:schemeClr val="accent6"/>
            </a:lnRef>
            <a:fillRef idx="2">
              <a:schemeClr val="accent6"/>
            </a:fillRef>
            <a:effectRef idx="1">
              <a:schemeClr val="accent6"/>
            </a:effectRef>
            <a:fontRef idx="minor">
              <a:schemeClr val="dk1"/>
            </a:fontRef>
          </p:style>
        </p:pic>
        <p:sp>
          <p:nvSpPr>
            <p:cNvPr id="50" name="矩形 23"/>
            <p:cNvSpPr>
              <a:spLocks noChangeArrowheads="1"/>
            </p:cNvSpPr>
            <p:nvPr/>
          </p:nvSpPr>
          <p:spPr bwMode="auto">
            <a:xfrm>
              <a:off x="1607229" y="5357826"/>
              <a:ext cx="800219" cy="276999"/>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none">
              <a:spAutoFit/>
            </a:bodyPr>
            <a:lstStyle/>
            <a:p>
              <a:pPr marL="0" lvl="1" algn="ctr"/>
              <a:r>
                <a:rPr lang="zh-CN" altLang="en-US" sz="1200" b="1" dirty="0">
                  <a:solidFill>
                    <a:srgbClr val="0070C0"/>
                  </a:solidFill>
                  <a:latin typeface="微软雅黑" pitchFamily="34" charset="-122"/>
                  <a:ea typeface="微软雅黑" pitchFamily="34" charset="-122"/>
                </a:rPr>
                <a:t>书法字库</a:t>
              </a:r>
              <a:endParaRPr lang="en-US" altLang="zh-CN" sz="1200" b="1" dirty="0">
                <a:solidFill>
                  <a:srgbClr val="0070C0"/>
                </a:solidFill>
                <a:latin typeface="微软雅黑" pitchFamily="34" charset="-122"/>
                <a:ea typeface="微软雅黑" pitchFamily="34" charset="-122"/>
              </a:endParaRPr>
            </a:p>
          </p:txBody>
        </p:sp>
        <p:sp>
          <p:nvSpPr>
            <p:cNvPr id="51" name="矩形 42"/>
            <p:cNvSpPr>
              <a:spLocks noChangeArrowheads="1"/>
            </p:cNvSpPr>
            <p:nvPr/>
          </p:nvSpPr>
          <p:spPr bwMode="auto">
            <a:xfrm>
              <a:off x="1285852" y="4572008"/>
              <a:ext cx="364202" cy="738664"/>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none">
              <a:spAutoFit/>
            </a:bodyPr>
            <a:lstStyle/>
            <a:p>
              <a:pPr marL="0" lvl="1" algn="ctr"/>
              <a:r>
                <a:rPr lang="zh-CN" altLang="en-US" sz="1400" dirty="0" smtClean="0">
                  <a:latin typeface="微软雅黑" pitchFamily="34" charset="-122"/>
                  <a:ea typeface="微软雅黑" pitchFamily="34" charset="-122"/>
                </a:rPr>
                <a:t>知</a:t>
              </a:r>
              <a:endParaRPr lang="en-US" altLang="zh-CN" sz="1400" dirty="0" smtClean="0">
                <a:latin typeface="微软雅黑" pitchFamily="34" charset="-122"/>
                <a:ea typeface="微软雅黑" pitchFamily="34" charset="-122"/>
              </a:endParaRPr>
            </a:p>
            <a:p>
              <a:pPr marL="0" lvl="1" algn="ctr"/>
              <a:r>
                <a:rPr lang="zh-CN" altLang="en-US" sz="1400" dirty="0" smtClean="0">
                  <a:latin typeface="微软雅黑" pitchFamily="34" charset="-122"/>
                  <a:ea typeface="微软雅黑" pitchFamily="34" charset="-122"/>
                </a:rPr>
                <a:t>识</a:t>
              </a:r>
              <a:endParaRPr lang="en-US" altLang="zh-CN" sz="1400" dirty="0" smtClean="0">
                <a:latin typeface="微软雅黑" pitchFamily="34" charset="-122"/>
                <a:ea typeface="微软雅黑" pitchFamily="34" charset="-122"/>
              </a:endParaRPr>
            </a:p>
            <a:p>
              <a:pPr marL="0" lvl="1" algn="ctr"/>
              <a:r>
                <a:rPr lang="zh-CN" altLang="en-US" sz="1400" dirty="0" smtClean="0">
                  <a:latin typeface="微软雅黑" pitchFamily="34" charset="-122"/>
                  <a:ea typeface="微软雅黑" pitchFamily="34" charset="-122"/>
                </a:rPr>
                <a:t>库</a:t>
              </a:r>
              <a:endParaRPr lang="en-US" altLang="zh-CN" sz="1400" dirty="0">
                <a:latin typeface="微软雅黑" pitchFamily="34" charset="-122"/>
                <a:ea typeface="微软雅黑" pitchFamily="34" charset="-122"/>
              </a:endParaRPr>
            </a:p>
          </p:txBody>
        </p:sp>
      </p:grpSp>
      <p:grpSp>
        <p:nvGrpSpPr>
          <p:cNvPr id="52" name="组合 117"/>
          <p:cNvGrpSpPr/>
          <p:nvPr/>
        </p:nvGrpSpPr>
        <p:grpSpPr>
          <a:xfrm>
            <a:off x="4962828" y="1868386"/>
            <a:ext cx="1800000" cy="1500198"/>
            <a:chOff x="4843670" y="2652241"/>
            <a:chExt cx="1800000" cy="1500198"/>
          </a:xfrm>
        </p:grpSpPr>
        <p:pic>
          <p:nvPicPr>
            <p:cNvPr id="53" name="图片 4" descr="C:\Documents and Settings\ting\桌面\strokelib_柳\test.BMP"/>
            <p:cNvPicPr>
              <a:picLocks noChangeAspect="1" noChangeArrowheads="1"/>
            </p:cNvPicPr>
            <p:nvPr/>
          </p:nvPicPr>
          <p:blipFill>
            <a:blip r:embed="rId24" cstate="print"/>
            <a:srcRect/>
            <a:stretch>
              <a:fillRect/>
            </a:stretch>
          </p:blipFill>
          <p:spPr bwMode="auto">
            <a:xfrm>
              <a:off x="5979323" y="2673757"/>
              <a:ext cx="526394" cy="1181111"/>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54" name="图片 3" descr="C:\Documents and Settings\ting\桌面\strokelib_柳\hand.BMP"/>
            <p:cNvPicPr>
              <a:picLocks noChangeAspect="1" noChangeArrowheads="1"/>
            </p:cNvPicPr>
            <p:nvPr/>
          </p:nvPicPr>
          <p:blipFill>
            <a:blip r:embed="rId25" cstate="print"/>
            <a:srcRect/>
            <a:stretch>
              <a:fillRect/>
            </a:stretch>
          </p:blipFill>
          <p:spPr bwMode="auto">
            <a:xfrm>
              <a:off x="5045737" y="2652241"/>
              <a:ext cx="526395" cy="118111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55" name="TextBox 6"/>
            <p:cNvSpPr txBox="1">
              <a:spLocks noChangeArrowheads="1"/>
            </p:cNvSpPr>
            <p:nvPr/>
          </p:nvSpPr>
          <p:spPr bwMode="auto">
            <a:xfrm>
              <a:off x="5516771" y="2806219"/>
              <a:ext cx="492443" cy="276999"/>
            </a:xfrm>
            <a:prstGeom prst="rect">
              <a:avLst/>
            </a:prstGeom>
            <a:noFill/>
            <a:ln w="9525">
              <a:noFill/>
              <a:miter lim="800000"/>
              <a:headEnd/>
              <a:tailEnd/>
            </a:ln>
          </p:spPr>
          <p:txBody>
            <a:bodyPr wrap="none">
              <a:spAutoFit/>
            </a:bodyPr>
            <a:lstStyle/>
            <a:p>
              <a:pPr algn="ctr"/>
              <a:r>
                <a:rPr lang="zh-CN" altLang="en-US" sz="1200" dirty="0">
                  <a:latin typeface="微软雅黑" pitchFamily="34" charset="-122"/>
                  <a:ea typeface="微软雅黑" pitchFamily="34" charset="-122"/>
                </a:rPr>
                <a:t>柳体</a:t>
              </a:r>
            </a:p>
          </p:txBody>
        </p:sp>
        <p:sp>
          <p:nvSpPr>
            <p:cNvPr id="56" name="虚尾箭头 55"/>
            <p:cNvSpPr/>
            <p:nvPr/>
          </p:nvSpPr>
          <p:spPr bwMode="auto">
            <a:xfrm>
              <a:off x="5677322" y="3115037"/>
              <a:ext cx="252000" cy="305753"/>
            </a:xfrm>
            <a:prstGeom prst="stripedRightArrow">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a:lstStyle/>
            <a:p>
              <a:pPr>
                <a:defRPr/>
              </a:pPr>
              <a:endParaRPr lang="zh-CN" altLang="en-US" sz="1600">
                <a:ea typeface="宋体" pitchFamily="2" charset="-122"/>
              </a:endParaRPr>
            </a:p>
          </p:txBody>
        </p:sp>
        <p:sp>
          <p:nvSpPr>
            <p:cNvPr id="57" name="矩形 59"/>
            <p:cNvSpPr>
              <a:spLocks noChangeArrowheads="1"/>
            </p:cNvSpPr>
            <p:nvPr/>
          </p:nvSpPr>
          <p:spPr bwMode="auto">
            <a:xfrm>
              <a:off x="4843670" y="3844662"/>
              <a:ext cx="1800000" cy="307777"/>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zh-CN" altLang="en-US" sz="1400" b="1" dirty="0">
                  <a:solidFill>
                    <a:schemeClr val="tx1"/>
                  </a:solidFill>
                  <a:latin typeface="微软雅黑" pitchFamily="34" charset="-122"/>
                  <a:ea typeface="微软雅黑" pitchFamily="34" charset="-122"/>
                </a:rPr>
                <a:t>特定风格书法字渲染</a:t>
              </a:r>
            </a:p>
          </p:txBody>
        </p:sp>
      </p:grpSp>
      <p:sp>
        <p:nvSpPr>
          <p:cNvPr id="58" name="虚尾箭头 57"/>
          <p:cNvSpPr/>
          <p:nvPr/>
        </p:nvSpPr>
        <p:spPr bwMode="auto">
          <a:xfrm rot="16200000">
            <a:off x="4429124" y="3261710"/>
            <a:ext cx="428628" cy="714380"/>
          </a:xfrm>
          <a:prstGeom prst="stripedRightArrow">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a:lstStyle/>
          <a:p>
            <a:pPr>
              <a:defRPr/>
            </a:pPr>
            <a:endParaRPr lang="zh-CN" altLang="en-US">
              <a:ea typeface="宋体" pitchFamily="2" charset="-122"/>
            </a:endParaRPr>
          </a:p>
        </p:txBody>
      </p:sp>
      <p:sp>
        <p:nvSpPr>
          <p:cNvPr id="59" name="虚尾箭头 58"/>
          <p:cNvSpPr/>
          <p:nvPr/>
        </p:nvSpPr>
        <p:spPr bwMode="auto">
          <a:xfrm rot="16200000">
            <a:off x="4446365" y="4976239"/>
            <a:ext cx="421829" cy="742064"/>
          </a:xfrm>
          <a:prstGeom prst="stripedRightArrow">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a:lstStyle/>
          <a:p>
            <a:pPr>
              <a:defRPr/>
            </a:pPr>
            <a:endParaRPr lang="zh-CN" altLang="en-US">
              <a:ea typeface="宋体" pitchFamily="2" charset="-122"/>
            </a:endParaRPr>
          </a:p>
        </p:txBody>
      </p:sp>
      <p:sp>
        <p:nvSpPr>
          <p:cNvPr id="60" name="矩形 63"/>
          <p:cNvSpPr>
            <a:spLocks noChangeArrowheads="1"/>
          </p:cNvSpPr>
          <p:nvPr/>
        </p:nvSpPr>
        <p:spPr bwMode="auto">
          <a:xfrm>
            <a:off x="1285852" y="5623509"/>
            <a:ext cx="369332" cy="945131"/>
          </a:xfrm>
          <a:prstGeom prst="rect">
            <a:avLst/>
          </a:prstGeom>
          <a:noFill/>
          <a:ln w="9525">
            <a:noFill/>
            <a:miter lim="800000"/>
            <a:headEnd/>
            <a:tailEnd/>
          </a:ln>
        </p:spPr>
        <p:txBody>
          <a:bodyPr vert="eaVert" wrap="none">
            <a:spAutoFit/>
          </a:bodyPr>
          <a:lstStyle/>
          <a:p>
            <a:pPr marL="0" lvl="1" algn="ctr"/>
            <a:r>
              <a:rPr lang="en-US" altLang="zh-CN" sz="1200" dirty="0">
                <a:latin typeface="Times New Roman" pitchFamily="18" charset="0"/>
                <a:ea typeface="微软雅黑" pitchFamily="34" charset="-122"/>
                <a:cs typeface="Times New Roman" pitchFamily="18" charset="0"/>
              </a:rPr>
              <a:t>CADAL</a:t>
            </a:r>
            <a:r>
              <a:rPr lang="zh-CN" altLang="en-US" sz="1200" dirty="0">
                <a:latin typeface="Times New Roman" pitchFamily="18" charset="0"/>
                <a:ea typeface="微软雅黑" pitchFamily="34" charset="-122"/>
                <a:cs typeface="Times New Roman" pitchFamily="18" charset="0"/>
              </a:rPr>
              <a:t>资源</a:t>
            </a:r>
            <a:endParaRPr lang="en-US" altLang="zh-CN" sz="1200" dirty="0">
              <a:latin typeface="Times New Roman" pitchFamily="18" charset="0"/>
              <a:ea typeface="微软雅黑" pitchFamily="34" charset="-122"/>
              <a:cs typeface="Times New Roman" pitchFamily="18" charset="0"/>
            </a:endParaRPr>
          </a:p>
        </p:txBody>
      </p:sp>
      <p:grpSp>
        <p:nvGrpSpPr>
          <p:cNvPr id="61" name="组合 116"/>
          <p:cNvGrpSpPr/>
          <p:nvPr/>
        </p:nvGrpSpPr>
        <p:grpSpPr>
          <a:xfrm>
            <a:off x="3048052" y="2160935"/>
            <a:ext cx="1836000" cy="1207649"/>
            <a:chOff x="2164496" y="2943672"/>
            <a:chExt cx="1836000" cy="1207649"/>
          </a:xfrm>
        </p:grpSpPr>
        <p:sp>
          <p:nvSpPr>
            <p:cNvPr id="62" name="矩形 58"/>
            <p:cNvSpPr>
              <a:spLocks noChangeArrowheads="1"/>
            </p:cNvSpPr>
            <p:nvPr/>
          </p:nvSpPr>
          <p:spPr bwMode="auto">
            <a:xfrm>
              <a:off x="2164496" y="3843544"/>
              <a:ext cx="1836000" cy="307777"/>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zh-CN" altLang="en-US" sz="1400" b="1" dirty="0">
                  <a:solidFill>
                    <a:schemeClr val="tx1"/>
                  </a:solidFill>
                  <a:latin typeface="微软雅黑" pitchFamily="34" charset="-122"/>
                  <a:ea typeface="微软雅黑" pitchFamily="34" charset="-122"/>
                </a:rPr>
                <a:t>特定风格书法字生成</a:t>
              </a:r>
            </a:p>
          </p:txBody>
        </p:sp>
        <p:grpSp>
          <p:nvGrpSpPr>
            <p:cNvPr id="63" name="组合 115"/>
            <p:cNvGrpSpPr/>
            <p:nvPr/>
          </p:nvGrpSpPr>
          <p:grpSpPr>
            <a:xfrm>
              <a:off x="2191732" y="2943672"/>
              <a:ext cx="1808764" cy="842518"/>
              <a:chOff x="2124474" y="2847017"/>
              <a:chExt cx="1808764" cy="842518"/>
            </a:xfrm>
          </p:grpSpPr>
          <p:sp>
            <p:nvSpPr>
              <p:cNvPr id="64" name="虚尾箭头 63"/>
              <p:cNvSpPr/>
              <p:nvPr/>
            </p:nvSpPr>
            <p:spPr bwMode="auto">
              <a:xfrm>
                <a:off x="2498612" y="3170527"/>
                <a:ext cx="216000" cy="231013"/>
              </a:xfrm>
              <a:prstGeom prst="stripedRightArrow">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a:lstStyle/>
              <a:p>
                <a:pPr>
                  <a:defRPr/>
                </a:pPr>
                <a:endParaRPr lang="zh-CN" altLang="en-US" sz="1600">
                  <a:ea typeface="宋体" pitchFamily="2" charset="-122"/>
                </a:endParaRPr>
              </a:p>
            </p:txBody>
          </p:sp>
          <p:pic>
            <p:nvPicPr>
              <p:cNvPr id="65" name="Picture 23"/>
              <p:cNvPicPr>
                <a:picLocks noChangeAspect="1" noChangeArrowheads="1"/>
              </p:cNvPicPr>
              <p:nvPr/>
            </p:nvPicPr>
            <p:blipFill>
              <a:blip r:embed="rId26" cstate="print"/>
              <a:srcRect/>
              <a:stretch>
                <a:fillRect/>
              </a:stretch>
            </p:blipFill>
            <p:spPr bwMode="auto">
              <a:xfrm>
                <a:off x="2124474" y="2847017"/>
                <a:ext cx="375824" cy="366903"/>
              </a:xfrm>
              <a:prstGeom prst="rect">
                <a:avLst/>
              </a:prstGeom>
              <a:noFill/>
              <a:ln w="9525">
                <a:noFill/>
                <a:miter lim="800000"/>
                <a:headEnd/>
                <a:tailEnd/>
              </a:ln>
            </p:spPr>
          </p:pic>
          <p:pic>
            <p:nvPicPr>
              <p:cNvPr id="66" name="Picture 26"/>
              <p:cNvPicPr>
                <a:picLocks noChangeAspect="1" noChangeArrowheads="1"/>
              </p:cNvPicPr>
              <p:nvPr/>
            </p:nvPicPr>
            <p:blipFill>
              <a:blip r:embed="rId27" cstate="print"/>
              <a:srcRect/>
              <a:stretch>
                <a:fillRect/>
              </a:stretch>
            </p:blipFill>
            <p:spPr bwMode="auto">
              <a:xfrm>
                <a:off x="2158202" y="3356605"/>
                <a:ext cx="332460" cy="332930"/>
              </a:xfrm>
              <a:prstGeom prst="rect">
                <a:avLst/>
              </a:prstGeom>
              <a:noFill/>
              <a:ln w="9525">
                <a:noFill/>
                <a:miter lim="800000"/>
                <a:headEnd/>
                <a:tailEnd/>
              </a:ln>
            </p:spPr>
          </p:pic>
          <p:pic>
            <p:nvPicPr>
              <p:cNvPr id="67" name="Picture 27"/>
              <p:cNvPicPr>
                <a:picLocks noChangeAspect="1" noChangeArrowheads="1"/>
              </p:cNvPicPr>
              <p:nvPr/>
            </p:nvPicPr>
            <p:blipFill>
              <a:blip r:embed="rId28" cstate="print"/>
              <a:srcRect/>
              <a:stretch>
                <a:fillRect/>
              </a:stretch>
            </p:blipFill>
            <p:spPr bwMode="auto">
              <a:xfrm>
                <a:off x="2769142" y="3094642"/>
                <a:ext cx="484235" cy="339725"/>
              </a:xfrm>
              <a:prstGeom prst="rect">
                <a:avLst/>
              </a:prstGeom>
              <a:noFill/>
              <a:ln w="9525">
                <a:noFill/>
                <a:miter lim="800000"/>
                <a:headEnd/>
                <a:tailEnd/>
              </a:ln>
            </p:spPr>
          </p:pic>
          <p:sp>
            <p:nvSpPr>
              <p:cNvPr id="68" name="虚尾箭头 67"/>
              <p:cNvSpPr/>
              <p:nvPr/>
            </p:nvSpPr>
            <p:spPr bwMode="auto">
              <a:xfrm>
                <a:off x="3286116" y="3170527"/>
                <a:ext cx="216000" cy="231013"/>
              </a:xfrm>
              <a:prstGeom prst="stripedRightArrow">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a:lstStyle/>
              <a:p>
                <a:pPr>
                  <a:defRPr/>
                </a:pPr>
                <a:endParaRPr lang="zh-CN" altLang="en-US" sz="1600">
                  <a:ea typeface="宋体" pitchFamily="2" charset="-122"/>
                </a:endParaRPr>
              </a:p>
            </p:txBody>
          </p:sp>
          <p:pic>
            <p:nvPicPr>
              <p:cNvPr id="69" name="Picture 28"/>
              <p:cNvPicPr>
                <a:picLocks noChangeAspect="1" noChangeArrowheads="1"/>
              </p:cNvPicPr>
              <p:nvPr/>
            </p:nvPicPr>
            <p:blipFill>
              <a:blip r:embed="rId29" cstate="print"/>
              <a:srcRect/>
              <a:stretch>
                <a:fillRect/>
              </a:stretch>
            </p:blipFill>
            <p:spPr bwMode="auto">
              <a:xfrm>
                <a:off x="3571868" y="3101811"/>
                <a:ext cx="361370" cy="346520"/>
              </a:xfrm>
              <a:prstGeom prst="rect">
                <a:avLst/>
              </a:prstGeom>
              <a:noFill/>
              <a:ln w="9525">
                <a:noFill/>
                <a:miter lim="800000"/>
                <a:headEnd/>
                <a:tailEnd/>
              </a:ln>
            </p:spPr>
          </p:pic>
          <p:sp>
            <p:nvSpPr>
              <p:cNvPr id="70" name="TextBox 6"/>
              <p:cNvSpPr txBox="1">
                <a:spLocks noChangeArrowheads="1"/>
              </p:cNvSpPr>
              <p:nvPr/>
            </p:nvSpPr>
            <p:spPr bwMode="auto">
              <a:xfrm>
                <a:off x="3171004" y="2906909"/>
                <a:ext cx="492443" cy="276999"/>
              </a:xfrm>
              <a:prstGeom prst="rect">
                <a:avLst/>
              </a:prstGeom>
              <a:noFill/>
              <a:ln w="9525">
                <a:noFill/>
                <a:miter lim="800000"/>
                <a:headEnd/>
                <a:tailEnd/>
              </a:ln>
            </p:spPr>
            <p:txBody>
              <a:bodyPr wrap="none">
                <a:spAutoFit/>
              </a:bodyPr>
              <a:lstStyle/>
              <a:p>
                <a:pPr algn="ctr"/>
                <a:r>
                  <a:rPr lang="zh-CN" altLang="en-US" sz="1200" dirty="0">
                    <a:latin typeface="微软雅黑" pitchFamily="34" charset="-122"/>
                    <a:ea typeface="微软雅黑" pitchFamily="34" charset="-122"/>
                  </a:rPr>
                  <a:t>颜体</a:t>
                </a:r>
              </a:p>
            </p:txBody>
          </p:sp>
        </p:grpSp>
      </p:grpSp>
      <p:grpSp>
        <p:nvGrpSpPr>
          <p:cNvPr id="71" name="组合 111"/>
          <p:cNvGrpSpPr/>
          <p:nvPr/>
        </p:nvGrpSpPr>
        <p:grpSpPr>
          <a:xfrm>
            <a:off x="762068" y="2060674"/>
            <a:ext cx="2143108" cy="1307910"/>
            <a:chOff x="-739939" y="2786057"/>
            <a:chExt cx="2143108" cy="1307910"/>
          </a:xfrm>
        </p:grpSpPr>
        <p:sp>
          <p:nvSpPr>
            <p:cNvPr id="72" name="矩形 59"/>
            <p:cNvSpPr>
              <a:spLocks noChangeArrowheads="1"/>
            </p:cNvSpPr>
            <p:nvPr/>
          </p:nvSpPr>
          <p:spPr bwMode="auto">
            <a:xfrm>
              <a:off x="-576831" y="3786190"/>
              <a:ext cx="1980000" cy="307777"/>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zh-CN" altLang="en-US" sz="1400" b="1" dirty="0" smtClean="0">
                  <a:solidFill>
                    <a:schemeClr val="tx1"/>
                  </a:solidFill>
                  <a:latin typeface="微软雅黑" pitchFamily="34" charset="-122"/>
                  <a:ea typeface="微软雅黑" pitchFamily="34" charset="-122"/>
                </a:rPr>
                <a:t>基于形状的书法字检索</a:t>
              </a:r>
              <a:endParaRPr lang="zh-CN" altLang="en-US" sz="1400" b="1" dirty="0">
                <a:solidFill>
                  <a:schemeClr val="tx1"/>
                </a:solidFill>
                <a:latin typeface="微软雅黑" pitchFamily="34" charset="-122"/>
                <a:ea typeface="微软雅黑" pitchFamily="34" charset="-122"/>
              </a:endParaRPr>
            </a:p>
          </p:txBody>
        </p:sp>
        <p:grpSp>
          <p:nvGrpSpPr>
            <p:cNvPr id="73" name="组合 110"/>
            <p:cNvGrpSpPr/>
            <p:nvPr/>
          </p:nvGrpSpPr>
          <p:grpSpPr>
            <a:xfrm>
              <a:off x="-739939" y="2786057"/>
              <a:ext cx="2137372" cy="928694"/>
              <a:chOff x="6750599" y="2786058"/>
              <a:chExt cx="2137372" cy="928694"/>
            </a:xfrm>
          </p:grpSpPr>
          <p:pic>
            <p:nvPicPr>
              <p:cNvPr id="74" name="Picture 7"/>
              <p:cNvPicPr>
                <a:picLocks noChangeAspect="1" noChangeArrowheads="1"/>
              </p:cNvPicPr>
              <p:nvPr/>
            </p:nvPicPr>
            <p:blipFill>
              <a:blip r:embed="rId30" cstate="print"/>
              <a:srcRect/>
              <a:stretch>
                <a:fillRect/>
              </a:stretch>
            </p:blipFill>
            <p:spPr bwMode="auto">
              <a:xfrm>
                <a:off x="6750599" y="2847788"/>
                <a:ext cx="533960" cy="563800"/>
              </a:xfrm>
              <a:prstGeom prst="rect">
                <a:avLst/>
              </a:prstGeom>
              <a:noFill/>
              <a:ln w="9525">
                <a:noFill/>
                <a:miter lim="800000"/>
                <a:headEnd/>
                <a:tailEnd/>
              </a:ln>
            </p:spPr>
          </p:pic>
          <p:pic>
            <p:nvPicPr>
              <p:cNvPr id="75" name="Picture 8"/>
              <p:cNvPicPr>
                <a:picLocks noChangeAspect="1" noChangeArrowheads="1"/>
              </p:cNvPicPr>
              <p:nvPr/>
            </p:nvPicPr>
            <p:blipFill>
              <a:blip r:embed="rId31" cstate="print"/>
              <a:srcRect/>
              <a:stretch>
                <a:fillRect/>
              </a:stretch>
            </p:blipFill>
            <p:spPr bwMode="auto">
              <a:xfrm>
                <a:off x="7536385" y="2786058"/>
                <a:ext cx="1351586" cy="928694"/>
              </a:xfrm>
              <a:prstGeom prst="rect">
                <a:avLst/>
              </a:prstGeom>
              <a:noFill/>
              <a:ln w="9525">
                <a:noFill/>
                <a:miter lim="800000"/>
                <a:headEnd/>
                <a:tailEnd/>
              </a:ln>
            </p:spPr>
          </p:pic>
          <p:sp>
            <p:nvSpPr>
              <p:cNvPr id="76" name="右箭头 75"/>
              <p:cNvSpPr/>
              <p:nvPr/>
            </p:nvSpPr>
            <p:spPr bwMode="auto">
              <a:xfrm>
                <a:off x="7322103" y="2977474"/>
                <a:ext cx="250293" cy="308650"/>
              </a:xfrm>
              <a:prstGeom prst="rightArrow">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a:lstStyle/>
              <a:p>
                <a:pPr>
                  <a:defRPr/>
                </a:pPr>
                <a:endParaRPr lang="zh-CN" altLang="en-US" sz="1600">
                  <a:solidFill>
                    <a:schemeClr val="dk1"/>
                  </a:solidFill>
                  <a:latin typeface="+mn-lt"/>
                  <a:ea typeface="宋体" pitchFamily="2" charset="-122"/>
                </a:endParaRPr>
              </a:p>
            </p:txBody>
          </p:sp>
        </p:grpSp>
      </p:grpSp>
      <p:grpSp>
        <p:nvGrpSpPr>
          <p:cNvPr id="77" name="组合 114"/>
          <p:cNvGrpSpPr/>
          <p:nvPr/>
        </p:nvGrpSpPr>
        <p:grpSpPr>
          <a:xfrm>
            <a:off x="6834266" y="2173092"/>
            <a:ext cx="1980000" cy="1195492"/>
            <a:chOff x="6990438" y="2905127"/>
            <a:chExt cx="2115444" cy="1186535"/>
          </a:xfrm>
        </p:grpSpPr>
        <p:pic>
          <p:nvPicPr>
            <p:cNvPr id="78" name="Picture 7"/>
            <p:cNvPicPr>
              <a:picLocks noChangeAspect="1" noChangeArrowheads="1"/>
            </p:cNvPicPr>
            <p:nvPr/>
          </p:nvPicPr>
          <p:blipFill>
            <a:blip r:embed="rId32" cstate="print"/>
            <a:srcRect/>
            <a:stretch>
              <a:fillRect/>
            </a:stretch>
          </p:blipFill>
          <p:spPr bwMode="auto">
            <a:xfrm>
              <a:off x="7088219" y="2905127"/>
              <a:ext cx="1984375" cy="809625"/>
            </a:xfrm>
            <a:prstGeom prst="rect">
              <a:avLst/>
            </a:prstGeom>
            <a:noFill/>
            <a:ln w="9525">
              <a:noFill/>
              <a:miter lim="800000"/>
              <a:headEnd/>
              <a:tailEnd/>
            </a:ln>
          </p:spPr>
        </p:pic>
        <p:sp>
          <p:nvSpPr>
            <p:cNvPr id="79" name="矩形 59"/>
            <p:cNvSpPr>
              <a:spLocks noChangeArrowheads="1"/>
            </p:cNvSpPr>
            <p:nvPr/>
          </p:nvSpPr>
          <p:spPr bwMode="auto">
            <a:xfrm>
              <a:off x="6990438" y="3786191"/>
              <a:ext cx="2115444" cy="305471"/>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zh-CN" altLang="en-US" sz="1400" b="1" dirty="0" smtClean="0">
                  <a:solidFill>
                    <a:schemeClr val="tx1"/>
                  </a:solidFill>
                  <a:latin typeface="微软雅黑" pitchFamily="34" charset="-122"/>
                  <a:ea typeface="微软雅黑" pitchFamily="34" charset="-122"/>
                </a:rPr>
                <a:t>书法字书写过程可视化</a:t>
              </a:r>
              <a:endParaRPr lang="zh-CN" altLang="en-US" sz="1400" b="1" dirty="0">
                <a:solidFill>
                  <a:schemeClr val="tx1"/>
                </a:solidFill>
                <a:latin typeface="微软雅黑" pitchFamily="34" charset="-122"/>
                <a:ea typeface="微软雅黑" pitchFamily="34" charset="-122"/>
              </a:endParaRPr>
            </a:p>
          </p:txBody>
        </p:sp>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ctrTitle"/>
          </p:nvPr>
        </p:nvSpPr>
        <p:spPr/>
        <p:txBody>
          <a:bodyPr>
            <a:normAutofit/>
          </a:bodyPr>
          <a:lstStyle/>
          <a:p>
            <a:r>
              <a:rPr lang="zh-CN" altLang="en-US" sz="6000" dirty="0" smtClean="0">
                <a:solidFill>
                  <a:schemeClr val="accent6">
                    <a:lumMod val="50000"/>
                  </a:schemeClr>
                </a:solidFill>
              </a:rPr>
              <a:t>谢谢</a:t>
            </a:r>
            <a:r>
              <a:rPr lang="en-US" altLang="zh-CN" sz="6000" dirty="0" smtClean="0">
                <a:solidFill>
                  <a:schemeClr val="accent6">
                    <a:lumMod val="50000"/>
                  </a:schemeClr>
                </a:solidFill>
              </a:rPr>
              <a:t>!</a:t>
            </a:r>
            <a:r>
              <a:rPr lang="zh-CN" altLang="en-US" sz="6000" dirty="0" smtClean="0">
                <a:solidFill>
                  <a:schemeClr val="accent6">
                    <a:lumMod val="50000"/>
                  </a:schemeClr>
                </a:solidFill>
              </a:rPr>
              <a:t> </a:t>
            </a:r>
            <a:endParaRPr lang="zh-CN" altLang="en-US" sz="6000" dirty="0">
              <a:solidFill>
                <a:schemeClr val="accent6">
                  <a:lumMod val="50000"/>
                </a:schemeClr>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3548" y="692696"/>
            <a:ext cx="2519363" cy="1800225"/>
          </a:xfrm>
          <a:prstGeom prst="rect">
            <a:avLst/>
          </a:prstGeom>
          <a:solidFill>
            <a:schemeClr val="accent6">
              <a:lumMod val="60000"/>
              <a:lumOff val="40000"/>
            </a:schemeClr>
          </a:solidFill>
          <a:ln w="9525">
            <a:noFill/>
            <a:miter lim="800000"/>
            <a:headEnd/>
            <a:tailEnd/>
          </a:ln>
        </p:spPr>
        <p:txBody>
          <a:bodyPr wrap="none" anchor="ctr"/>
          <a:lstStyle/>
          <a:p>
            <a:pPr algn="ctr">
              <a:defRPr/>
            </a:pPr>
            <a:r>
              <a:rPr lang="en-US" altLang="zh-CN" sz="9600" b="1" dirty="0">
                <a:ln w="180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latin typeface="方正综艺_GBK" pitchFamily="65" charset="-122"/>
                <a:ea typeface="方正综艺_GBK" pitchFamily="65" charset="-122"/>
              </a:rPr>
              <a:t>1</a:t>
            </a:r>
            <a:endParaRPr lang="zh-CN" altLang="en-US" sz="9600" b="1" dirty="0">
              <a:ln w="180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latin typeface="方正综艺_GBK" pitchFamily="65" charset="-122"/>
              <a:ea typeface="方正综艺_GBK" pitchFamily="65" charset="-122"/>
            </a:endParaRPr>
          </a:p>
        </p:txBody>
      </p:sp>
      <p:sp>
        <p:nvSpPr>
          <p:cNvPr id="18435" name="Rectangle 3"/>
          <p:cNvSpPr>
            <a:spLocks noChangeArrowheads="1"/>
          </p:cNvSpPr>
          <p:nvPr/>
        </p:nvSpPr>
        <p:spPr bwMode="auto">
          <a:xfrm>
            <a:off x="2342777" y="692696"/>
            <a:ext cx="6189663" cy="1800225"/>
          </a:xfrm>
          <a:prstGeom prst="rect">
            <a:avLst/>
          </a:prstGeom>
          <a:solidFill>
            <a:schemeClr val="accent5">
              <a:lumMod val="40000"/>
              <a:lumOff val="60000"/>
            </a:schemeClr>
          </a:solidFill>
          <a:ln w="9525">
            <a:noFill/>
            <a:miter lim="800000"/>
            <a:headEnd/>
            <a:tailEnd/>
          </a:ln>
        </p:spPr>
        <p:txBody>
          <a:bodyPr wrap="none" anchor="ctr"/>
          <a:lstStyle/>
          <a:p>
            <a:pPr algn="ctr"/>
            <a:endParaRPr lang="zh-CN" altLang="en-US" sz="1800"/>
          </a:p>
        </p:txBody>
      </p:sp>
      <p:sp>
        <p:nvSpPr>
          <p:cNvPr id="18436" name="Rectangle 4"/>
          <p:cNvSpPr>
            <a:spLocks noGrp="1" noChangeArrowheads="1"/>
          </p:cNvSpPr>
          <p:nvPr>
            <p:ph type="ctrTitle" sz="quarter" idx="4294967295"/>
          </p:nvPr>
        </p:nvSpPr>
        <p:spPr>
          <a:xfrm>
            <a:off x="2873002" y="926058"/>
            <a:ext cx="5181600" cy="1190625"/>
          </a:xfrm>
        </p:spPr>
        <p:txBody>
          <a:bodyPr/>
          <a:lstStyle/>
          <a:p>
            <a:pPr>
              <a:lnSpc>
                <a:spcPct val="150000"/>
              </a:lnSpc>
            </a:pPr>
            <a:r>
              <a:rPr lang="zh-CN" altLang="en-US" sz="4000" dirty="0" smtClean="0">
                <a:solidFill>
                  <a:schemeClr val="tx1"/>
                </a:solidFill>
                <a:latin typeface="方正大黑_GBK" pitchFamily="65" charset="-122"/>
                <a:ea typeface="方正大黑_GBK" pitchFamily="65" charset="-122"/>
              </a:rPr>
              <a:t>阅读服务</a:t>
            </a:r>
            <a:endParaRPr lang="zh-CN" altLang="en-US" sz="4000" dirty="0">
              <a:solidFill>
                <a:schemeClr val="tx1"/>
              </a:solidFill>
              <a:latin typeface="方正大黑_GBK" pitchFamily="65" charset="-122"/>
              <a:ea typeface="方正大黑_GBK" pitchFamily="65" charset="-122"/>
            </a:endParaRPr>
          </a:p>
        </p:txBody>
      </p:sp>
      <p:sp>
        <p:nvSpPr>
          <p:cNvPr id="5" name="灯片编号占位符 3"/>
          <p:cNvSpPr>
            <a:spLocks noGrp="1"/>
          </p:cNvSpPr>
          <p:nvPr>
            <p:ph type="sldNum" sz="quarter" idx="12"/>
          </p:nvPr>
        </p:nvSpPr>
        <p:spPr>
          <a:xfrm>
            <a:off x="6553200" y="6245225"/>
            <a:ext cx="2133600" cy="476250"/>
          </a:xfrm>
          <a:noFill/>
          <a:ln>
            <a:miter lim="800000"/>
            <a:headEnd/>
            <a:tailEnd/>
          </a:ln>
        </p:spPr>
        <p:txBody>
          <a:bodyPr/>
          <a:lstStyle/>
          <a:p>
            <a:fld id="{2850B634-27BA-4664-ACBF-2AB8F06B8E6B}" type="slidenum">
              <a:rPr lang="en-US" altLang="zh-CN" smtClean="0"/>
              <a:pPr/>
              <a:t>3</a:t>
            </a:fld>
            <a:endParaRPr lang="en-US" altLang="zh-CN" dirty="0" smtClean="0"/>
          </a:p>
        </p:txBody>
      </p:sp>
    </p:spTree>
    <p:extLst>
      <p:ext uri="{BB962C8B-B14F-4D97-AF65-F5344CB8AC3E}">
        <p14:creationId xmlns:p14="http://schemas.microsoft.com/office/powerpoint/2010/main" xmlns="" val="122345523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504" y="274638"/>
            <a:ext cx="8856984" cy="778098"/>
          </a:xfrm>
        </p:spPr>
        <p:txBody>
          <a:bodyPr anchor="t">
            <a:normAutofit/>
          </a:bodyPr>
          <a:lstStyle/>
          <a:p>
            <a:pPr marL="457200" lvl="1" indent="-457200" algn="l" rtl="0">
              <a:spcBef>
                <a:spcPct val="0"/>
              </a:spcBef>
            </a:pPr>
            <a:r>
              <a:rPr lang="zh-CN" altLang="en-US" sz="3600" b="1" dirty="0" smtClean="0">
                <a:latin typeface="微软雅黑" pitchFamily="34" charset="-122"/>
                <a:ea typeface="微软雅黑" pitchFamily="34" charset="-122"/>
              </a:rPr>
              <a:t>阅读服务</a:t>
            </a:r>
            <a:r>
              <a:rPr lang="en-US" altLang="zh-CN" sz="2800" b="1" dirty="0" smtClean="0">
                <a:latin typeface="微软雅黑" pitchFamily="34" charset="-122"/>
                <a:ea typeface="微软雅黑" pitchFamily="34" charset="-122"/>
              </a:rPr>
              <a:t>—</a:t>
            </a:r>
            <a:r>
              <a:rPr lang="zh-CN" altLang="en-US" sz="2800" b="1" dirty="0" smtClean="0">
                <a:latin typeface="微软雅黑" pitchFamily="34" charset="-122"/>
                <a:ea typeface="微软雅黑" pitchFamily="34" charset="-122"/>
              </a:rPr>
              <a:t>新型阅读模式</a:t>
            </a:r>
            <a:r>
              <a:rPr lang="zh-CN" altLang="en-US" sz="2200" b="1" dirty="0" smtClean="0">
                <a:latin typeface="微软雅黑" pitchFamily="34" charset="-122"/>
                <a:ea typeface="微软雅黑" pitchFamily="34" charset="-122"/>
              </a:rPr>
              <a:t>（主动信息服务技术与平台）</a:t>
            </a:r>
            <a:endParaRPr lang="zh-CN" altLang="en-US" sz="2200" b="1" dirty="0">
              <a:latin typeface="微软雅黑" pitchFamily="34" charset="-122"/>
              <a:ea typeface="微软雅黑" pitchFamily="34" charset="-122"/>
            </a:endParaRPr>
          </a:p>
        </p:txBody>
      </p:sp>
      <p:sp>
        <p:nvSpPr>
          <p:cNvPr id="5" name="圆角矩形 4"/>
          <p:cNvSpPr/>
          <p:nvPr/>
        </p:nvSpPr>
        <p:spPr bwMode="auto">
          <a:xfrm>
            <a:off x="3491880" y="4509128"/>
            <a:ext cx="2340000" cy="2232000"/>
          </a:xfrm>
          <a:prstGeom prst="roundRect">
            <a:avLst>
              <a:gd name="adj" fmla="val 4750"/>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smtClean="0">
              <a:ln>
                <a:noFill/>
              </a:ln>
              <a:solidFill>
                <a:schemeClr val="tx1"/>
              </a:solidFill>
              <a:effectLst/>
              <a:latin typeface="微软雅黑" pitchFamily="34" charset="-122"/>
              <a:ea typeface="微软雅黑" pitchFamily="34" charset="-122"/>
            </a:endParaRPr>
          </a:p>
        </p:txBody>
      </p:sp>
      <p:sp>
        <p:nvSpPr>
          <p:cNvPr id="6" name="圆角矩形 5"/>
          <p:cNvSpPr/>
          <p:nvPr/>
        </p:nvSpPr>
        <p:spPr bwMode="auto">
          <a:xfrm>
            <a:off x="6480496" y="1701376"/>
            <a:ext cx="2556000" cy="5040000"/>
          </a:xfrm>
          <a:prstGeom prst="roundRect">
            <a:avLst>
              <a:gd name="adj" fmla="val 4750"/>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smtClean="0">
              <a:ln>
                <a:noFill/>
              </a:ln>
              <a:solidFill>
                <a:schemeClr val="tx1"/>
              </a:solidFill>
              <a:effectLst/>
              <a:latin typeface="微软雅黑" pitchFamily="34" charset="-122"/>
              <a:ea typeface="微软雅黑" pitchFamily="34" charset="-122"/>
            </a:endParaRPr>
          </a:p>
        </p:txBody>
      </p:sp>
      <p:sp>
        <p:nvSpPr>
          <p:cNvPr id="7" name="圆角矩形 6"/>
          <p:cNvSpPr/>
          <p:nvPr/>
        </p:nvSpPr>
        <p:spPr bwMode="auto">
          <a:xfrm>
            <a:off x="3491880" y="1701088"/>
            <a:ext cx="2340000" cy="2232000"/>
          </a:xfrm>
          <a:prstGeom prst="roundRect">
            <a:avLst>
              <a:gd name="adj" fmla="val 4750"/>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smtClean="0">
              <a:ln>
                <a:noFill/>
              </a:ln>
              <a:solidFill>
                <a:schemeClr val="tx1"/>
              </a:solidFill>
              <a:effectLst/>
              <a:latin typeface="微软雅黑" pitchFamily="34" charset="-122"/>
              <a:ea typeface="微软雅黑" pitchFamily="34" charset="-122"/>
            </a:endParaRPr>
          </a:p>
        </p:txBody>
      </p:sp>
      <p:pic>
        <p:nvPicPr>
          <p:cNvPr id="8" name="图片 7" descr="1218.jpg"/>
          <p:cNvPicPr>
            <a:picLocks noChangeAspect="1"/>
          </p:cNvPicPr>
          <p:nvPr/>
        </p:nvPicPr>
        <p:blipFill>
          <a:blip r:embed="rId2" cstate="print"/>
          <a:srcRect l="13775" t="32145" r="36613"/>
          <a:stretch>
            <a:fillRect/>
          </a:stretch>
        </p:blipFill>
        <p:spPr>
          <a:xfrm>
            <a:off x="6680856" y="2169120"/>
            <a:ext cx="2211624" cy="2268000"/>
          </a:xfrm>
          <a:prstGeom prst="rect">
            <a:avLst/>
          </a:prstGeom>
          <a:ln>
            <a:noFill/>
          </a:ln>
          <a:effectLst>
            <a:outerShdw blurRad="190500" algn="tl" rotWithShape="0">
              <a:srgbClr val="000000">
                <a:alpha val="70000"/>
              </a:srgbClr>
            </a:outerShdw>
          </a:effectLst>
        </p:spPr>
      </p:pic>
      <p:sp>
        <p:nvSpPr>
          <p:cNvPr id="10" name="内容占位符 2"/>
          <p:cNvSpPr txBox="1">
            <a:spLocks/>
          </p:cNvSpPr>
          <p:nvPr/>
        </p:nvSpPr>
        <p:spPr bwMode="auto">
          <a:xfrm>
            <a:off x="3743640" y="1700808"/>
            <a:ext cx="1728192" cy="360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55600" marR="0" lvl="1" indent="-355600" algn="l" defTabSz="914400" rtl="0" eaLnBrk="0" fontAlgn="base" latinLnBrk="0" hangingPunct="0">
              <a:lnSpc>
                <a:spcPct val="100000"/>
              </a:lnSpc>
              <a:spcBef>
                <a:spcPts val="1200"/>
              </a:spcBef>
              <a:spcAft>
                <a:spcPct val="0"/>
              </a:spcAft>
              <a:buClr>
                <a:srgbClr val="FF0000"/>
              </a:buClr>
              <a:buSzTx/>
              <a:buFont typeface="Wingdings" pitchFamily="2" charset="2"/>
              <a:buChar char="n"/>
              <a:tabLst/>
              <a:defRPr/>
            </a:pPr>
            <a:r>
              <a:rPr lang="zh-CN" altLang="en-US" b="1" kern="0" dirty="0" smtClean="0">
                <a:solidFill>
                  <a:schemeClr val="bg1"/>
                </a:solidFill>
                <a:latin typeface="微软雅黑" pitchFamily="34" charset="-122"/>
                <a:ea typeface="微软雅黑" pitchFamily="34" charset="-122"/>
              </a:rPr>
              <a:t>单向</a:t>
            </a:r>
            <a:r>
              <a:rPr lang="en-US" altLang="zh-CN" b="1" kern="0" dirty="0" smtClean="0">
                <a:solidFill>
                  <a:schemeClr val="bg1"/>
                </a:solidFill>
                <a:latin typeface="微软雅黑" pitchFamily="34" charset="-122"/>
                <a:ea typeface="微软雅黑" pitchFamily="34" charset="-122"/>
              </a:rPr>
              <a:t>SNS</a:t>
            </a:r>
            <a:endParaRPr kumimoji="0" lang="zh-CN" altLang="en-US" b="1" i="0" u="none" strike="noStrike" kern="0" cap="none" spc="0" normalizeH="0" baseline="0" noProof="0" dirty="0" smtClean="0">
              <a:ln>
                <a:noFill/>
              </a:ln>
              <a:solidFill>
                <a:schemeClr val="bg1"/>
              </a:solidFill>
              <a:effectLst/>
              <a:uLnTx/>
              <a:uFillTx/>
              <a:latin typeface="微软雅黑" pitchFamily="34" charset="-122"/>
              <a:ea typeface="微软雅黑" pitchFamily="34" charset="-122"/>
            </a:endParaRPr>
          </a:p>
        </p:txBody>
      </p:sp>
      <p:sp>
        <p:nvSpPr>
          <p:cNvPr id="11" name="右箭头 10"/>
          <p:cNvSpPr/>
          <p:nvPr/>
        </p:nvSpPr>
        <p:spPr bwMode="auto">
          <a:xfrm>
            <a:off x="5904216" y="5231488"/>
            <a:ext cx="540000" cy="756000"/>
          </a:xfrm>
          <a:prstGeom prst="rightArrow">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smtClean="0">
              <a:ln>
                <a:noFill/>
              </a:ln>
              <a:solidFill>
                <a:schemeClr val="tx1"/>
              </a:solidFill>
              <a:effectLst/>
              <a:latin typeface="微软雅黑" pitchFamily="34" charset="-122"/>
              <a:ea typeface="微软雅黑" pitchFamily="34" charset="-122"/>
            </a:endParaRPr>
          </a:p>
        </p:txBody>
      </p:sp>
      <p:sp>
        <p:nvSpPr>
          <p:cNvPr id="12" name="右箭头 11"/>
          <p:cNvSpPr/>
          <p:nvPr/>
        </p:nvSpPr>
        <p:spPr bwMode="auto">
          <a:xfrm>
            <a:off x="5904216" y="2495184"/>
            <a:ext cx="540000" cy="756000"/>
          </a:xfrm>
          <a:prstGeom prst="rightArrow">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smtClean="0">
              <a:ln>
                <a:noFill/>
              </a:ln>
              <a:solidFill>
                <a:schemeClr val="tx1"/>
              </a:solidFill>
              <a:effectLst/>
              <a:latin typeface="微软雅黑" pitchFamily="34" charset="-122"/>
              <a:ea typeface="微软雅黑" pitchFamily="34" charset="-122"/>
            </a:endParaRPr>
          </a:p>
        </p:txBody>
      </p:sp>
      <p:pic>
        <p:nvPicPr>
          <p:cNvPr id="13" name="Picture 3"/>
          <p:cNvPicPr>
            <a:picLocks noChangeAspect="1" noChangeArrowheads="1"/>
          </p:cNvPicPr>
          <p:nvPr/>
        </p:nvPicPr>
        <p:blipFill>
          <a:blip r:embed="rId3" cstate="print"/>
          <a:srcRect l="14531" t="27039" r="36752" b="27897"/>
          <a:stretch>
            <a:fillRect/>
          </a:stretch>
        </p:blipFill>
        <p:spPr bwMode="auto">
          <a:xfrm>
            <a:off x="6692286" y="4689312"/>
            <a:ext cx="2128186" cy="1476000"/>
          </a:xfrm>
          <a:prstGeom prst="rect">
            <a:avLst/>
          </a:prstGeom>
          <a:ln>
            <a:noFill/>
          </a:ln>
          <a:effectLst>
            <a:outerShdw blurRad="190500" algn="tl" rotWithShape="0">
              <a:srgbClr val="000000">
                <a:alpha val="70000"/>
              </a:srgbClr>
            </a:outerShdw>
          </a:effectLst>
        </p:spPr>
      </p:pic>
      <p:pic>
        <p:nvPicPr>
          <p:cNvPr id="14" name="Picture 5"/>
          <p:cNvPicPr>
            <a:picLocks noChangeAspect="1" noChangeArrowheads="1"/>
          </p:cNvPicPr>
          <p:nvPr/>
        </p:nvPicPr>
        <p:blipFill>
          <a:blip r:embed="rId4" cstate="print"/>
          <a:srcRect/>
          <a:stretch>
            <a:fillRect/>
          </a:stretch>
        </p:blipFill>
        <p:spPr bwMode="auto">
          <a:xfrm>
            <a:off x="3923928" y="2097024"/>
            <a:ext cx="1646833" cy="1476000"/>
          </a:xfrm>
          <a:prstGeom prst="rect">
            <a:avLst/>
          </a:prstGeom>
          <a:ln>
            <a:noFill/>
          </a:ln>
          <a:effectLst>
            <a:outerShdw blurRad="190500" algn="tl" rotWithShape="0">
              <a:srgbClr val="000000">
                <a:alpha val="70000"/>
              </a:srgbClr>
            </a:outerShdw>
          </a:effectLst>
        </p:spPr>
      </p:pic>
      <p:sp>
        <p:nvSpPr>
          <p:cNvPr id="15" name="右箭头 14"/>
          <p:cNvSpPr/>
          <p:nvPr/>
        </p:nvSpPr>
        <p:spPr bwMode="auto">
          <a:xfrm>
            <a:off x="2987824" y="5409280"/>
            <a:ext cx="468000" cy="468000"/>
          </a:xfrm>
          <a:prstGeom prst="rightArrow">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smtClean="0">
              <a:ln>
                <a:noFill/>
              </a:ln>
              <a:solidFill>
                <a:schemeClr val="tx1"/>
              </a:solidFill>
              <a:effectLst/>
              <a:latin typeface="微软雅黑" pitchFamily="34" charset="-122"/>
              <a:ea typeface="微软雅黑" pitchFamily="34" charset="-122"/>
            </a:endParaRPr>
          </a:p>
        </p:txBody>
      </p:sp>
      <p:sp>
        <p:nvSpPr>
          <p:cNvPr id="16" name="右箭头 15"/>
          <p:cNvSpPr/>
          <p:nvPr/>
        </p:nvSpPr>
        <p:spPr bwMode="auto">
          <a:xfrm rot="5400000">
            <a:off x="4392032" y="4005072"/>
            <a:ext cx="468000" cy="468000"/>
          </a:xfrm>
          <a:prstGeom prst="rightArrow">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smtClean="0">
              <a:ln>
                <a:noFill/>
              </a:ln>
              <a:solidFill>
                <a:schemeClr val="tx1"/>
              </a:solidFill>
              <a:effectLst/>
              <a:latin typeface="微软雅黑" pitchFamily="34" charset="-122"/>
              <a:ea typeface="微软雅黑" pitchFamily="34" charset="-122"/>
            </a:endParaRPr>
          </a:p>
        </p:txBody>
      </p:sp>
      <p:sp>
        <p:nvSpPr>
          <p:cNvPr id="17" name="内容占位符 2"/>
          <p:cNvSpPr txBox="1">
            <a:spLocks/>
          </p:cNvSpPr>
          <p:nvPr/>
        </p:nvSpPr>
        <p:spPr bwMode="auto">
          <a:xfrm>
            <a:off x="3779912" y="4581136"/>
            <a:ext cx="2160240" cy="4320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55600" marR="0" lvl="1" indent="-355600" algn="l" defTabSz="914400" rtl="0" eaLnBrk="0" fontAlgn="base" latinLnBrk="0" hangingPunct="0">
              <a:lnSpc>
                <a:spcPct val="100000"/>
              </a:lnSpc>
              <a:spcBef>
                <a:spcPts val="1200"/>
              </a:spcBef>
              <a:spcAft>
                <a:spcPct val="0"/>
              </a:spcAft>
              <a:buClr>
                <a:srgbClr val="FF0000"/>
              </a:buClr>
              <a:buSzTx/>
              <a:buFont typeface="Wingdings" pitchFamily="2" charset="2"/>
              <a:buChar char="n"/>
              <a:tabLst/>
              <a:defRPr/>
            </a:pPr>
            <a:r>
              <a:rPr lang="zh-CN" altLang="en-US" b="1" kern="0" dirty="0" smtClean="0">
                <a:solidFill>
                  <a:schemeClr val="bg1"/>
                </a:solidFill>
                <a:latin typeface="微软雅黑" pitchFamily="34" charset="-122"/>
                <a:ea typeface="微软雅黑" pitchFamily="34" charset="-122"/>
              </a:rPr>
              <a:t>推荐引擎</a:t>
            </a:r>
            <a:endParaRPr lang="en-US" altLang="zh-CN" b="1" kern="0" dirty="0" smtClean="0">
              <a:solidFill>
                <a:schemeClr val="bg1"/>
              </a:solidFill>
              <a:latin typeface="微软雅黑" pitchFamily="34" charset="-122"/>
              <a:ea typeface="微软雅黑" pitchFamily="34" charset="-122"/>
            </a:endParaRPr>
          </a:p>
          <a:p>
            <a:pPr marL="812800" lvl="2" indent="-355600" eaLnBrk="0" hangingPunct="0">
              <a:spcBef>
                <a:spcPts val="1200"/>
              </a:spcBef>
              <a:buClr>
                <a:srgbClr val="FF0000"/>
              </a:buClr>
              <a:buFont typeface="Wingdings" pitchFamily="2" charset="2"/>
              <a:buChar char="n"/>
            </a:pPr>
            <a:endParaRPr kumimoji="0" lang="zh-CN" altLang="en-US" b="0" i="0" u="none" strike="noStrike" kern="0" cap="none" spc="0" normalizeH="0" baseline="0" noProof="0" dirty="0" smtClean="0">
              <a:ln>
                <a:noFill/>
              </a:ln>
              <a:solidFill>
                <a:srgbClr val="0066FF"/>
              </a:solidFill>
              <a:effectLst/>
              <a:uLnTx/>
              <a:uFillTx/>
              <a:latin typeface="微软雅黑" pitchFamily="34" charset="-122"/>
              <a:ea typeface="微软雅黑" pitchFamily="34" charset="-122"/>
            </a:endParaRPr>
          </a:p>
        </p:txBody>
      </p:sp>
      <p:sp>
        <p:nvSpPr>
          <p:cNvPr id="18" name="圆角矩形 17"/>
          <p:cNvSpPr/>
          <p:nvPr/>
        </p:nvSpPr>
        <p:spPr bwMode="auto">
          <a:xfrm>
            <a:off x="395536" y="1701376"/>
            <a:ext cx="2556000" cy="5040000"/>
          </a:xfrm>
          <a:prstGeom prst="roundRect">
            <a:avLst>
              <a:gd name="adj" fmla="val 4750"/>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smtClean="0">
              <a:ln>
                <a:noFill/>
              </a:ln>
              <a:solidFill>
                <a:schemeClr val="tx1"/>
              </a:solidFill>
              <a:effectLst/>
              <a:latin typeface="微软雅黑" pitchFamily="34" charset="-122"/>
              <a:ea typeface="微软雅黑" pitchFamily="34" charset="-122"/>
            </a:endParaRPr>
          </a:p>
        </p:txBody>
      </p:sp>
      <p:pic>
        <p:nvPicPr>
          <p:cNvPr id="19" name="Picture 3"/>
          <p:cNvPicPr>
            <a:picLocks noChangeAspect="1" noChangeArrowheads="1"/>
          </p:cNvPicPr>
          <p:nvPr/>
        </p:nvPicPr>
        <p:blipFill>
          <a:blip r:embed="rId5" cstate="print"/>
          <a:srcRect l="51568" t="35391" r="8584" b="22926"/>
          <a:stretch>
            <a:fillRect/>
          </a:stretch>
        </p:blipFill>
        <p:spPr bwMode="auto">
          <a:xfrm>
            <a:off x="575817" y="4941178"/>
            <a:ext cx="2065497" cy="1620000"/>
          </a:xfrm>
          <a:prstGeom prst="rect">
            <a:avLst/>
          </a:prstGeom>
          <a:ln>
            <a:noFill/>
          </a:ln>
          <a:effectLst>
            <a:outerShdw blurRad="190500" algn="tl" rotWithShape="0">
              <a:srgbClr val="000000">
                <a:alpha val="70000"/>
              </a:srgbClr>
            </a:outerShdw>
          </a:effectLst>
        </p:spPr>
      </p:pic>
      <p:pic>
        <p:nvPicPr>
          <p:cNvPr id="20" name="Picture 7"/>
          <p:cNvPicPr>
            <a:picLocks noChangeAspect="1" noChangeArrowheads="1"/>
          </p:cNvPicPr>
          <p:nvPr/>
        </p:nvPicPr>
        <p:blipFill>
          <a:blip r:embed="rId6" cstate="print"/>
          <a:srcRect/>
          <a:stretch>
            <a:fillRect/>
          </a:stretch>
        </p:blipFill>
        <p:spPr bwMode="auto">
          <a:xfrm>
            <a:off x="539552" y="3573024"/>
            <a:ext cx="2232248" cy="1194554"/>
          </a:xfrm>
          <a:prstGeom prst="rect">
            <a:avLst/>
          </a:prstGeom>
          <a:ln>
            <a:noFill/>
          </a:ln>
          <a:effectLst>
            <a:outerShdw blurRad="190500" algn="tl" rotWithShape="0">
              <a:srgbClr val="000000">
                <a:alpha val="70000"/>
              </a:srgbClr>
            </a:outerShdw>
          </a:effectLst>
        </p:spPr>
      </p:pic>
      <p:pic>
        <p:nvPicPr>
          <p:cNvPr id="21" name="Picture 3"/>
          <p:cNvPicPr>
            <a:picLocks noChangeAspect="1" noChangeArrowheads="1"/>
          </p:cNvPicPr>
          <p:nvPr/>
        </p:nvPicPr>
        <p:blipFill>
          <a:blip r:embed="rId7" cstate="print"/>
          <a:srcRect/>
          <a:stretch>
            <a:fillRect/>
          </a:stretch>
        </p:blipFill>
        <p:spPr bwMode="auto">
          <a:xfrm>
            <a:off x="611561" y="2132864"/>
            <a:ext cx="2015999" cy="1296000"/>
          </a:xfrm>
          <a:prstGeom prst="rect">
            <a:avLst/>
          </a:prstGeom>
          <a:ln>
            <a:noFill/>
          </a:ln>
          <a:effectLst>
            <a:outerShdw blurRad="190500" algn="tl" rotWithShape="0">
              <a:srgbClr val="000000">
                <a:alpha val="70000"/>
              </a:srgbClr>
            </a:outerShdw>
          </a:effectLst>
        </p:spPr>
      </p:pic>
      <p:sp>
        <p:nvSpPr>
          <p:cNvPr id="22" name="内容占位符 2"/>
          <p:cNvSpPr txBox="1">
            <a:spLocks/>
          </p:cNvSpPr>
          <p:nvPr/>
        </p:nvSpPr>
        <p:spPr bwMode="auto">
          <a:xfrm>
            <a:off x="179512" y="1700816"/>
            <a:ext cx="2736304" cy="5040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742950" marR="0" lvl="1" indent="-285750" algn="l" defTabSz="914400" rtl="0" eaLnBrk="0" fontAlgn="base" latinLnBrk="0" hangingPunct="0">
              <a:lnSpc>
                <a:spcPct val="100000"/>
              </a:lnSpc>
              <a:spcBef>
                <a:spcPts val="1200"/>
              </a:spcBef>
              <a:spcAft>
                <a:spcPct val="0"/>
              </a:spcAft>
              <a:buClr>
                <a:srgbClr val="FF0000"/>
              </a:buClr>
              <a:buSzTx/>
              <a:buFont typeface="Wingdings" pitchFamily="2" charset="2"/>
              <a:buChar char="n"/>
              <a:tabLst/>
              <a:defRPr/>
            </a:pPr>
            <a:r>
              <a:rPr lang="zh-CN" altLang="en-US" b="1" kern="0" dirty="0" smtClean="0">
                <a:solidFill>
                  <a:schemeClr val="bg1"/>
                </a:solidFill>
                <a:latin typeface="微软雅黑" pitchFamily="34" charset="-122"/>
                <a:ea typeface="微软雅黑" pitchFamily="34" charset="-122"/>
              </a:rPr>
              <a:t>读者阅读活动</a:t>
            </a:r>
            <a:endParaRPr kumimoji="0" lang="zh-CN" altLang="en-US" b="1" i="0" u="none" strike="noStrike" kern="0" cap="none" spc="0" normalizeH="0" baseline="0" noProof="0" dirty="0" smtClean="0">
              <a:ln>
                <a:noFill/>
              </a:ln>
              <a:solidFill>
                <a:schemeClr val="bg1"/>
              </a:solidFill>
              <a:effectLst/>
              <a:uLnTx/>
              <a:uFillTx/>
              <a:latin typeface="微软雅黑" pitchFamily="34" charset="-122"/>
              <a:ea typeface="微软雅黑" pitchFamily="34" charset="-122"/>
            </a:endParaRPr>
          </a:p>
        </p:txBody>
      </p:sp>
      <p:sp>
        <p:nvSpPr>
          <p:cNvPr id="23" name="圆角矩形 22"/>
          <p:cNvSpPr/>
          <p:nvPr/>
        </p:nvSpPr>
        <p:spPr bwMode="auto">
          <a:xfrm>
            <a:off x="1259632" y="3068968"/>
            <a:ext cx="720080" cy="288032"/>
          </a:xfrm>
          <a:prstGeom prst="round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smtClean="0">
                <a:ln>
                  <a:noFill/>
                </a:ln>
                <a:solidFill>
                  <a:schemeClr val="tx1"/>
                </a:solidFill>
                <a:effectLst/>
                <a:latin typeface="微软雅黑" pitchFamily="34" charset="-122"/>
                <a:ea typeface="微软雅黑" pitchFamily="34" charset="-122"/>
              </a:rPr>
              <a:t>借阅</a:t>
            </a:r>
          </a:p>
        </p:txBody>
      </p:sp>
      <p:sp>
        <p:nvSpPr>
          <p:cNvPr id="24" name="圆角矩形 23"/>
          <p:cNvSpPr/>
          <p:nvPr/>
        </p:nvSpPr>
        <p:spPr bwMode="auto">
          <a:xfrm>
            <a:off x="1259632" y="4365112"/>
            <a:ext cx="720080" cy="288032"/>
          </a:xfrm>
          <a:prstGeom prst="round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zh-CN" altLang="en-US" sz="1600" dirty="0" smtClean="0">
                <a:solidFill>
                  <a:schemeClr val="tx1"/>
                </a:solidFill>
                <a:latin typeface="微软雅黑" pitchFamily="34" charset="-122"/>
                <a:ea typeface="微软雅黑" pitchFamily="34" charset="-122"/>
              </a:rPr>
              <a:t>书架</a:t>
            </a:r>
            <a:endParaRPr kumimoji="0" lang="zh-CN" altLang="en-US" sz="1600" b="1" i="0" u="none" strike="noStrike" cap="none" normalizeH="0" baseline="0" dirty="0" smtClean="0">
              <a:ln>
                <a:noFill/>
              </a:ln>
              <a:solidFill>
                <a:schemeClr val="tx1"/>
              </a:solidFill>
              <a:effectLst/>
              <a:latin typeface="微软雅黑" pitchFamily="34" charset="-122"/>
              <a:ea typeface="微软雅黑" pitchFamily="34" charset="-122"/>
            </a:endParaRPr>
          </a:p>
        </p:txBody>
      </p:sp>
      <p:sp>
        <p:nvSpPr>
          <p:cNvPr id="25" name="圆角矩形 24"/>
          <p:cNvSpPr/>
          <p:nvPr/>
        </p:nvSpPr>
        <p:spPr bwMode="auto">
          <a:xfrm>
            <a:off x="1259632" y="6165312"/>
            <a:ext cx="720080" cy="288032"/>
          </a:xfrm>
          <a:prstGeom prst="round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zh-CN" altLang="en-US" sz="1600" dirty="0" smtClean="0">
                <a:solidFill>
                  <a:schemeClr val="tx1"/>
                </a:solidFill>
                <a:latin typeface="微软雅黑" pitchFamily="34" charset="-122"/>
                <a:ea typeface="微软雅黑" pitchFamily="34" charset="-122"/>
              </a:rPr>
              <a:t>评注</a:t>
            </a:r>
            <a:endParaRPr kumimoji="0" lang="zh-CN" altLang="en-US" sz="1600" b="1" i="0" u="none" strike="noStrike" cap="none" normalizeH="0" baseline="0" dirty="0" smtClean="0">
              <a:ln>
                <a:noFill/>
              </a:ln>
              <a:solidFill>
                <a:schemeClr val="tx1"/>
              </a:solidFill>
              <a:effectLst/>
              <a:latin typeface="微软雅黑" pitchFamily="34" charset="-122"/>
              <a:ea typeface="微软雅黑" pitchFamily="34" charset="-122"/>
            </a:endParaRPr>
          </a:p>
        </p:txBody>
      </p:sp>
      <p:sp>
        <p:nvSpPr>
          <p:cNvPr id="26" name="圆角矩形 25"/>
          <p:cNvSpPr/>
          <p:nvPr/>
        </p:nvSpPr>
        <p:spPr bwMode="auto">
          <a:xfrm>
            <a:off x="6768472" y="6309328"/>
            <a:ext cx="2052000" cy="288032"/>
          </a:xfrm>
          <a:prstGeom prst="round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zh-CN" altLang="en-US" sz="1600" dirty="0" smtClean="0">
                <a:solidFill>
                  <a:schemeClr val="tx1"/>
                </a:solidFill>
                <a:latin typeface="微软雅黑" pitchFamily="34" charset="-122"/>
                <a:ea typeface="微软雅黑" pitchFamily="34" charset="-122"/>
              </a:rPr>
              <a:t>智能图书推荐</a:t>
            </a:r>
            <a:endParaRPr kumimoji="0" lang="zh-CN" altLang="en-US" sz="1600" b="1" i="0" u="none" strike="noStrike" cap="none" normalizeH="0" baseline="0" dirty="0" smtClean="0">
              <a:ln>
                <a:noFill/>
              </a:ln>
              <a:solidFill>
                <a:schemeClr val="tx1"/>
              </a:solidFill>
              <a:effectLst/>
              <a:latin typeface="微软雅黑" pitchFamily="34" charset="-122"/>
              <a:ea typeface="微软雅黑" pitchFamily="34" charset="-122"/>
            </a:endParaRPr>
          </a:p>
        </p:txBody>
      </p:sp>
      <p:sp>
        <p:nvSpPr>
          <p:cNvPr id="27" name="圆角矩形 26"/>
          <p:cNvSpPr/>
          <p:nvPr/>
        </p:nvSpPr>
        <p:spPr bwMode="auto">
          <a:xfrm>
            <a:off x="6732240" y="1772824"/>
            <a:ext cx="2052000" cy="288032"/>
          </a:xfrm>
          <a:prstGeom prst="round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zh-CN" altLang="en-US" sz="1600" dirty="0" smtClean="0">
                <a:solidFill>
                  <a:schemeClr val="tx1"/>
                </a:solidFill>
                <a:latin typeface="微软雅黑" pitchFamily="34" charset="-122"/>
                <a:ea typeface="微软雅黑" pitchFamily="34" charset="-122"/>
              </a:rPr>
              <a:t>社会化推送</a:t>
            </a:r>
            <a:endParaRPr kumimoji="0" lang="zh-CN" altLang="en-US" sz="1600" b="1" i="0" u="none" strike="noStrike" cap="none" normalizeH="0" baseline="0" dirty="0" smtClean="0">
              <a:ln>
                <a:noFill/>
              </a:ln>
              <a:solidFill>
                <a:schemeClr val="tx1"/>
              </a:solidFill>
              <a:effectLst/>
              <a:latin typeface="微软雅黑" pitchFamily="34" charset="-122"/>
              <a:ea typeface="微软雅黑" pitchFamily="34" charset="-122"/>
            </a:endParaRPr>
          </a:p>
        </p:txBody>
      </p:sp>
      <p:sp>
        <p:nvSpPr>
          <p:cNvPr id="28" name="右箭头 27"/>
          <p:cNvSpPr/>
          <p:nvPr/>
        </p:nvSpPr>
        <p:spPr bwMode="auto">
          <a:xfrm>
            <a:off x="2987824" y="2636920"/>
            <a:ext cx="468000" cy="468000"/>
          </a:xfrm>
          <a:prstGeom prst="rightArrow">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smtClean="0">
              <a:ln>
                <a:noFill/>
              </a:ln>
              <a:solidFill>
                <a:schemeClr val="tx1"/>
              </a:solidFill>
              <a:effectLst/>
              <a:latin typeface="微软雅黑" pitchFamily="34" charset="-122"/>
              <a:ea typeface="微软雅黑" pitchFamily="34" charset="-122"/>
            </a:endParaRPr>
          </a:p>
        </p:txBody>
      </p:sp>
      <p:pic>
        <p:nvPicPr>
          <p:cNvPr id="29" name="图片 298" descr="SystemOverview"/>
          <p:cNvPicPr>
            <a:picLocks noChangeAspect="1" noChangeArrowheads="1"/>
          </p:cNvPicPr>
          <p:nvPr/>
        </p:nvPicPr>
        <p:blipFill>
          <a:blip r:embed="rId8" cstate="print"/>
          <a:srcRect/>
          <a:stretch>
            <a:fillRect/>
          </a:stretch>
        </p:blipFill>
        <p:spPr bwMode="auto">
          <a:xfrm>
            <a:off x="3635896" y="4941176"/>
            <a:ext cx="1008000" cy="1199300"/>
          </a:xfrm>
          <a:prstGeom prst="rect">
            <a:avLst/>
          </a:prstGeom>
          <a:ln>
            <a:noFill/>
          </a:ln>
          <a:effectLst>
            <a:softEdge rad="112500"/>
          </a:effectLst>
        </p:spPr>
      </p:pic>
      <p:pic>
        <p:nvPicPr>
          <p:cNvPr id="30" name="图片 29" descr="GPU.png"/>
          <p:cNvPicPr>
            <a:picLocks noChangeAspect="1"/>
          </p:cNvPicPr>
          <p:nvPr/>
        </p:nvPicPr>
        <p:blipFill>
          <a:blip r:embed="rId9" cstate="print"/>
          <a:stretch>
            <a:fillRect/>
          </a:stretch>
        </p:blipFill>
        <p:spPr>
          <a:xfrm>
            <a:off x="4716016" y="4941176"/>
            <a:ext cx="1048822" cy="1224000"/>
          </a:xfrm>
          <a:prstGeom prst="rect">
            <a:avLst/>
          </a:prstGeom>
          <a:ln>
            <a:noFill/>
          </a:ln>
          <a:effectLst>
            <a:softEdge rad="112500"/>
          </a:effectLst>
        </p:spPr>
      </p:pic>
      <p:sp>
        <p:nvSpPr>
          <p:cNvPr id="31" name="圆角矩形 30"/>
          <p:cNvSpPr/>
          <p:nvPr/>
        </p:nvSpPr>
        <p:spPr bwMode="auto">
          <a:xfrm>
            <a:off x="3779912" y="6165312"/>
            <a:ext cx="720080" cy="432000"/>
          </a:xfrm>
          <a:prstGeom prst="round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zh-CN" altLang="en-US" sz="1200" dirty="0" smtClean="0">
                <a:solidFill>
                  <a:schemeClr val="tx1"/>
                </a:solidFill>
                <a:latin typeface="微软雅黑" pitchFamily="34" charset="-122"/>
                <a:ea typeface="微软雅黑" pitchFamily="34" charset="-122"/>
              </a:rPr>
              <a:t>多数据源融合</a:t>
            </a:r>
            <a:endParaRPr kumimoji="0" lang="zh-CN" altLang="en-US" sz="1200" b="1" i="0" u="none" strike="noStrike" cap="none" normalizeH="0" baseline="0" dirty="0" smtClean="0">
              <a:ln>
                <a:noFill/>
              </a:ln>
              <a:solidFill>
                <a:schemeClr val="tx1"/>
              </a:solidFill>
              <a:effectLst/>
              <a:latin typeface="微软雅黑" pitchFamily="34" charset="-122"/>
              <a:ea typeface="微软雅黑" pitchFamily="34" charset="-122"/>
            </a:endParaRPr>
          </a:p>
        </p:txBody>
      </p:sp>
      <p:sp>
        <p:nvSpPr>
          <p:cNvPr id="32" name="圆角矩形 31"/>
          <p:cNvSpPr/>
          <p:nvPr/>
        </p:nvSpPr>
        <p:spPr bwMode="auto">
          <a:xfrm>
            <a:off x="4860032" y="6165312"/>
            <a:ext cx="792000" cy="432000"/>
          </a:xfrm>
          <a:prstGeom prst="round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smtClean="0">
                <a:ln>
                  <a:noFill/>
                </a:ln>
                <a:solidFill>
                  <a:schemeClr val="tx1"/>
                </a:solidFill>
                <a:effectLst/>
                <a:latin typeface="微软雅黑" pitchFamily="34" charset="-122"/>
                <a:ea typeface="微软雅黑" pitchFamily="34" charset="-122"/>
              </a:rPr>
              <a:t>GPU</a:t>
            </a:r>
            <a:r>
              <a:rPr kumimoji="0" lang="zh-CN" altLang="en-US" sz="1200" b="1" i="0" u="none" strike="noStrike" cap="none" normalizeH="0" baseline="0" dirty="0" smtClean="0">
                <a:ln>
                  <a:noFill/>
                </a:ln>
                <a:solidFill>
                  <a:schemeClr val="tx1"/>
                </a:solidFill>
                <a:effectLst/>
                <a:latin typeface="微软雅黑" pitchFamily="34" charset="-122"/>
                <a:ea typeface="微软雅黑" pitchFamily="34" charset="-122"/>
              </a:rPr>
              <a:t>并行计算</a:t>
            </a:r>
          </a:p>
        </p:txBody>
      </p:sp>
      <p:pic>
        <p:nvPicPr>
          <p:cNvPr id="33" name="Picture 4"/>
          <p:cNvPicPr>
            <a:picLocks noChangeAspect="1" noChangeArrowheads="1"/>
          </p:cNvPicPr>
          <p:nvPr/>
        </p:nvPicPr>
        <p:blipFill>
          <a:blip r:embed="rId10" cstate="print"/>
          <a:srcRect/>
          <a:stretch>
            <a:fillRect/>
          </a:stretch>
        </p:blipFill>
        <p:spPr bwMode="auto">
          <a:xfrm>
            <a:off x="3667803" y="2313048"/>
            <a:ext cx="1624277" cy="1476000"/>
          </a:xfrm>
          <a:prstGeom prst="rect">
            <a:avLst/>
          </a:prstGeom>
          <a:ln>
            <a:noFill/>
          </a:ln>
          <a:effectLst>
            <a:outerShdw blurRad="190500" algn="tl" rotWithShape="0">
              <a:srgbClr val="000000">
                <a:alpha val="70000"/>
              </a:srgbClr>
            </a:outerShdw>
          </a:effectLst>
        </p:spPr>
      </p:pic>
      <p:sp>
        <p:nvSpPr>
          <p:cNvPr id="34" name="圆角矩形 33"/>
          <p:cNvSpPr/>
          <p:nvPr/>
        </p:nvSpPr>
        <p:spPr bwMode="auto">
          <a:xfrm>
            <a:off x="5868144" y="3284992"/>
            <a:ext cx="576064" cy="1944216"/>
          </a:xfrm>
          <a:prstGeom prst="roundRect">
            <a:avLst/>
          </a:prstGeom>
          <a:ln>
            <a:no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eaVert"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Wingdings" pitchFamily="2" charset="2"/>
              <a:buChar char="n"/>
              <a:tabLst/>
            </a:pPr>
            <a:r>
              <a:rPr kumimoji="0" lang="zh-CN" altLang="en-US" sz="2000" b="1" i="0" u="none" strike="noStrike" cap="none" normalizeH="0" baseline="0" dirty="0" smtClean="0">
                <a:ln>
                  <a:noFill/>
                </a:ln>
                <a:solidFill>
                  <a:srgbClr val="FF0000"/>
                </a:solidFill>
                <a:effectLst/>
                <a:latin typeface="微软雅黑" pitchFamily="34" charset="-122"/>
                <a:ea typeface="微软雅黑" pitchFamily="34" charset="-122"/>
              </a:rPr>
              <a:t>主动信息服务</a:t>
            </a:r>
          </a:p>
        </p:txBody>
      </p:sp>
      <p:sp>
        <p:nvSpPr>
          <p:cNvPr id="35" name="矩形 34"/>
          <p:cNvSpPr/>
          <p:nvPr/>
        </p:nvSpPr>
        <p:spPr>
          <a:xfrm>
            <a:off x="179512" y="1228690"/>
            <a:ext cx="8784976" cy="461665"/>
          </a:xfrm>
          <a:prstGeom prst="rect">
            <a:avLst/>
          </a:prstGeom>
        </p:spPr>
        <p:txBody>
          <a:bodyPr wrap="square">
            <a:spAutoFit/>
          </a:bodyPr>
          <a:lstStyle/>
          <a:p>
            <a:pPr marL="355600" indent="-355600" algn="just">
              <a:spcBef>
                <a:spcPts val="1200"/>
              </a:spcBef>
              <a:buClr>
                <a:schemeClr val="accent2"/>
              </a:buClr>
              <a:buFont typeface="Wingdings" pitchFamily="2" charset="2"/>
              <a:buChar char="u"/>
            </a:pPr>
            <a:r>
              <a:rPr lang="zh-CN" altLang="zh-CN" sz="2400" dirty="0" smtClean="0">
                <a:solidFill>
                  <a:schemeClr val="dk1"/>
                </a:solidFill>
                <a:latin typeface="微软雅黑" pitchFamily="34" charset="-122"/>
                <a:ea typeface="微软雅黑" pitchFamily="34" charset="-122"/>
                <a:cs typeface="Times New Roman" pitchFamily="18" charset="0"/>
              </a:rPr>
              <a:t>门户升级，用户</a:t>
            </a:r>
            <a:r>
              <a:rPr lang="zh-CN" altLang="zh-CN" sz="2400" dirty="0">
                <a:solidFill>
                  <a:schemeClr val="dk1"/>
                </a:solidFill>
                <a:latin typeface="微软雅黑" pitchFamily="34" charset="-122"/>
                <a:ea typeface="微软雅黑" pitchFamily="34" charset="-122"/>
                <a:cs typeface="Times New Roman" pitchFamily="18" charset="0"/>
              </a:rPr>
              <a:t>管理、图书借阅、评注、推荐等扩充</a:t>
            </a:r>
            <a:r>
              <a:rPr lang="zh-CN" altLang="zh-CN" sz="2400" dirty="0" smtClean="0">
                <a:solidFill>
                  <a:schemeClr val="dk1"/>
                </a:solidFill>
                <a:latin typeface="微软雅黑" pitchFamily="34" charset="-122"/>
                <a:ea typeface="微软雅黑" pitchFamily="34" charset="-122"/>
                <a:cs typeface="Times New Roman" pitchFamily="18" charset="0"/>
              </a:rPr>
              <a:t>了新功能</a:t>
            </a:r>
            <a:endParaRPr lang="zh-CN" altLang="en-US" sz="2400" dirty="0">
              <a:solidFill>
                <a:schemeClr val="dk1"/>
              </a:solidFill>
              <a:latin typeface="微软雅黑" pitchFamily="34" charset="-122"/>
              <a:ea typeface="微软雅黑" pitchFamily="34" charset="-122"/>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nodeType="with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par>
                                <p:cTn id="47" presetID="10" presetClass="entr" presetSubtype="0"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500"/>
                                        <p:tgtEl>
                                          <p:spTgt spid="29"/>
                                        </p:tgtEl>
                                      </p:cBhvr>
                                    </p:animEffect>
                                  </p:childTnLst>
                                </p:cTn>
                              </p:par>
                              <p:par>
                                <p:cTn id="50" presetID="10" presetClass="entr" presetSubtype="0" fill="hold"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500"/>
                                        <p:tgtEl>
                                          <p:spTgt spid="3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fade">
                                      <p:cBhvr>
                                        <p:cTn id="58" dur="500"/>
                                        <p:tgtEl>
                                          <p:spTgt spid="32"/>
                                        </p:tgtEl>
                                      </p:cBhvr>
                                    </p:animEffect>
                                  </p:childTnLst>
                                </p:cTn>
                              </p:par>
                            </p:childTnLst>
                          </p:cTn>
                        </p:par>
                        <p:par>
                          <p:cTn id="59" fill="hold">
                            <p:stCondLst>
                              <p:cond delay="1000"/>
                            </p:stCondLst>
                            <p:childTnLst>
                              <p:par>
                                <p:cTn id="60" presetID="10" presetClass="entr" presetSubtype="0" fill="hold" grpId="0" nodeType="after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fade">
                                      <p:cBhvr>
                                        <p:cTn id="62" dur="500"/>
                                        <p:tgtEl>
                                          <p:spTgt spid="11"/>
                                        </p:tgtEl>
                                      </p:cBhvr>
                                    </p:animEffect>
                                  </p:childTnLst>
                                </p:cTn>
                              </p:par>
                            </p:childTnLst>
                          </p:cTn>
                        </p:par>
                        <p:par>
                          <p:cTn id="63" fill="hold">
                            <p:stCondLst>
                              <p:cond delay="1500"/>
                            </p:stCondLst>
                            <p:childTnLst>
                              <p:par>
                                <p:cTn id="64" presetID="10" presetClass="entr" presetSubtype="0" fill="hold" nodeType="after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fade">
                                      <p:cBhvr>
                                        <p:cTn id="66" dur="500"/>
                                        <p:tgtEl>
                                          <p:spTgt spid="13"/>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fade">
                                      <p:cBhvr>
                                        <p:cTn id="69" dur="500"/>
                                        <p:tgtEl>
                                          <p:spTgt spid="26"/>
                                        </p:tgtEl>
                                      </p:cBhvr>
                                    </p:animEffect>
                                  </p:childTnLst>
                                </p:cTn>
                              </p:par>
                            </p:childTnLst>
                          </p:cTn>
                        </p:par>
                        <p:par>
                          <p:cTn id="70" fill="hold">
                            <p:stCondLst>
                              <p:cond delay="2000"/>
                            </p:stCondLst>
                            <p:childTnLst>
                              <p:par>
                                <p:cTn id="71" presetID="10" presetClass="entr" presetSubtype="0" fill="hold" grpId="0" nodeType="afterEffect">
                                  <p:stCondLst>
                                    <p:cond delay="0"/>
                                  </p:stCondLst>
                                  <p:childTnLst>
                                    <p:set>
                                      <p:cBhvr>
                                        <p:cTn id="72" dur="1" fill="hold">
                                          <p:stCondLst>
                                            <p:cond delay="0"/>
                                          </p:stCondLst>
                                        </p:cTn>
                                        <p:tgtEl>
                                          <p:spTgt spid="6"/>
                                        </p:tgtEl>
                                        <p:attrNameLst>
                                          <p:attrName>style.visibility</p:attrName>
                                        </p:attrNameLst>
                                      </p:cBhvr>
                                      <p:to>
                                        <p:strVal val="visible"/>
                                      </p:to>
                                    </p:set>
                                    <p:animEffect transition="in" filter="fade">
                                      <p:cBhvr>
                                        <p:cTn id="73" dur="500"/>
                                        <p:tgtEl>
                                          <p:spTgt spid="6"/>
                                        </p:tgtEl>
                                      </p:cBhvr>
                                    </p:animEffect>
                                  </p:childTnLst>
                                </p:cTn>
                              </p:par>
                            </p:childTnLst>
                          </p:cTn>
                        </p:par>
                        <p:par>
                          <p:cTn id="74" fill="hold">
                            <p:stCondLst>
                              <p:cond delay="2500"/>
                            </p:stCondLst>
                            <p:childTnLst>
                              <p:par>
                                <p:cTn id="75" presetID="10" presetClass="entr" presetSubtype="0" fill="hold" grpId="0" nodeType="afterEffect">
                                  <p:stCondLst>
                                    <p:cond delay="0"/>
                                  </p:stCondLst>
                                  <p:childTnLst>
                                    <p:set>
                                      <p:cBhvr>
                                        <p:cTn id="76" dur="1" fill="hold">
                                          <p:stCondLst>
                                            <p:cond delay="0"/>
                                          </p:stCondLst>
                                        </p:cTn>
                                        <p:tgtEl>
                                          <p:spTgt spid="34"/>
                                        </p:tgtEl>
                                        <p:attrNameLst>
                                          <p:attrName>style.visibility</p:attrName>
                                        </p:attrNameLst>
                                      </p:cBhvr>
                                      <p:to>
                                        <p:strVal val="visible"/>
                                      </p:to>
                                    </p:set>
                                    <p:animEffect transition="in" filter="fade">
                                      <p:cBhvr>
                                        <p:cTn id="77"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0" grpId="0"/>
      <p:bldP spid="11" grpId="0" animBg="1"/>
      <p:bldP spid="12" grpId="0" animBg="1"/>
      <p:bldP spid="15" grpId="0" animBg="1"/>
      <p:bldP spid="16" grpId="0" animBg="1"/>
      <p:bldP spid="17" grpId="0"/>
      <p:bldP spid="26" grpId="0" animBg="1"/>
      <p:bldP spid="27" grpId="0" animBg="1"/>
      <p:bldP spid="28" grpId="0" animBg="1"/>
      <p:bldP spid="31" grpId="0" animBg="1"/>
      <p:bldP spid="32" grpId="0" animBg="1"/>
      <p:bldP spid="3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utoShape 6"/>
          <p:cNvSpPr>
            <a:spLocks noChangeArrowheads="1"/>
          </p:cNvSpPr>
          <p:nvPr/>
        </p:nvSpPr>
        <p:spPr bwMode="ltGray">
          <a:xfrm>
            <a:off x="3779912" y="1700808"/>
            <a:ext cx="5184576" cy="4320480"/>
          </a:xfrm>
          <a:prstGeom prst="roundRect">
            <a:avLst>
              <a:gd name="adj" fmla="val 2259"/>
            </a:avLst>
          </a:prstGeom>
          <a:solidFill>
            <a:schemeClr val="bg1">
              <a:lumMod val="95000"/>
              <a:alpha val="80000"/>
            </a:schemeClr>
          </a:solidFill>
          <a:ln w="12700">
            <a:solidFill>
              <a:schemeClr val="bg2">
                <a:lumMod val="40000"/>
                <a:lumOff val="60000"/>
              </a:schemeClr>
            </a:solidFill>
            <a:round/>
            <a:headEnd/>
            <a:tailEnd/>
          </a:ln>
        </p:spPr>
        <p:txBody>
          <a:bodyPr wrap="none" anchor="ctr"/>
          <a:lstStyle/>
          <a:p>
            <a:endParaRPr lang="zh-CN" altLang="en-US"/>
          </a:p>
        </p:txBody>
      </p:sp>
      <p:sp>
        <p:nvSpPr>
          <p:cNvPr id="8" name="TextBox 5"/>
          <p:cNvSpPr txBox="1">
            <a:spLocks noChangeArrowheads="1"/>
          </p:cNvSpPr>
          <p:nvPr/>
        </p:nvSpPr>
        <p:spPr bwMode="auto">
          <a:xfrm>
            <a:off x="395536" y="2100932"/>
            <a:ext cx="3357562" cy="4247317"/>
          </a:xfrm>
          <a:prstGeom prst="rect">
            <a:avLst/>
          </a:prstGeom>
          <a:noFill/>
          <a:ln w="9525">
            <a:noFill/>
            <a:miter lim="800000"/>
            <a:headEnd/>
            <a:tailEnd/>
          </a:ln>
        </p:spPr>
        <p:txBody>
          <a:bodyPr wrap="square">
            <a:spAutoFit/>
          </a:bodyPr>
          <a:lstStyle/>
          <a:p>
            <a:pPr algn="just">
              <a:spcAft>
                <a:spcPts val="1200"/>
              </a:spcAft>
              <a:buClr>
                <a:schemeClr val="accent2">
                  <a:lumMod val="50000"/>
                </a:schemeClr>
              </a:buClr>
              <a:buFont typeface="Wingdings" pitchFamily="2" charset="2"/>
              <a:buChar char="n"/>
            </a:pPr>
            <a:r>
              <a:rPr lang="zh-CN" altLang="en-US" sz="2000" b="0" dirty="0">
                <a:latin typeface="+mj-ea"/>
                <a:ea typeface="+mj-ea"/>
                <a:cs typeface="Times New Roman" pitchFamily="18" charset="0"/>
              </a:rPr>
              <a:t>　现有节点：</a:t>
            </a:r>
            <a:r>
              <a:rPr lang="en-US" altLang="zh-CN" sz="2000" b="0" dirty="0">
                <a:latin typeface="+mj-ea"/>
                <a:ea typeface="+mj-ea"/>
                <a:cs typeface="Times New Roman" pitchFamily="18" charset="0"/>
              </a:rPr>
              <a:t>40</a:t>
            </a:r>
            <a:r>
              <a:rPr lang="zh-CN" altLang="en-US" sz="2000" b="0" dirty="0">
                <a:latin typeface="+mj-ea"/>
                <a:ea typeface="+mj-ea"/>
                <a:cs typeface="Times New Roman" pitchFamily="18" charset="0"/>
              </a:rPr>
              <a:t>个</a:t>
            </a:r>
            <a:r>
              <a:rPr lang="en-US" altLang="zh-CN" sz="2000" b="0" dirty="0">
                <a:latin typeface="+mj-ea"/>
                <a:ea typeface="+mj-ea"/>
                <a:cs typeface="Times New Roman" pitchFamily="18" charset="0"/>
              </a:rPr>
              <a:t>CPU</a:t>
            </a:r>
            <a:r>
              <a:rPr lang="zh-CN" altLang="en-US" sz="2000" b="0" dirty="0">
                <a:latin typeface="+mj-ea"/>
                <a:ea typeface="+mj-ea"/>
                <a:cs typeface="Times New Roman" pitchFamily="18" charset="0"/>
              </a:rPr>
              <a:t>核，</a:t>
            </a:r>
            <a:r>
              <a:rPr lang="en-US" altLang="zh-CN" sz="2000" b="0" dirty="0">
                <a:latin typeface="+mj-ea"/>
                <a:ea typeface="+mj-ea"/>
                <a:cs typeface="Times New Roman" pitchFamily="18" charset="0"/>
              </a:rPr>
              <a:t>40TB</a:t>
            </a:r>
            <a:r>
              <a:rPr lang="zh-CN" altLang="en-US" sz="2000" b="0" dirty="0">
                <a:latin typeface="+mj-ea"/>
                <a:ea typeface="+mj-ea"/>
                <a:cs typeface="Times New Roman" pitchFamily="18" charset="0"/>
              </a:rPr>
              <a:t>硬盘，</a:t>
            </a:r>
            <a:r>
              <a:rPr lang="en-US" altLang="zh-CN" sz="2000" b="0" dirty="0">
                <a:latin typeface="+mj-ea"/>
                <a:ea typeface="+mj-ea"/>
                <a:cs typeface="Times New Roman" pitchFamily="18" charset="0"/>
              </a:rPr>
              <a:t>80GB</a:t>
            </a:r>
            <a:r>
              <a:rPr lang="zh-CN" altLang="en-US" sz="2000" b="0" dirty="0">
                <a:latin typeface="+mj-ea"/>
                <a:ea typeface="+mj-ea"/>
                <a:cs typeface="Times New Roman" pitchFamily="18" charset="0"/>
              </a:rPr>
              <a:t>内存</a:t>
            </a:r>
            <a:endParaRPr lang="en-US" altLang="zh-CN" sz="2000" b="0" dirty="0">
              <a:latin typeface="+mj-ea"/>
              <a:ea typeface="+mj-ea"/>
              <a:cs typeface="Times New Roman" pitchFamily="18" charset="0"/>
            </a:endParaRPr>
          </a:p>
          <a:p>
            <a:pPr algn="just">
              <a:spcAft>
                <a:spcPts val="1200"/>
              </a:spcAft>
              <a:buClr>
                <a:schemeClr val="accent2">
                  <a:lumMod val="50000"/>
                </a:schemeClr>
              </a:buClr>
              <a:buFont typeface="Wingdings" pitchFamily="2" charset="2"/>
              <a:buChar char="n"/>
            </a:pPr>
            <a:r>
              <a:rPr lang="zh-CN" altLang="en-US" sz="2000" b="0" dirty="0">
                <a:latin typeface="+mj-ea"/>
                <a:ea typeface="+mj-ea"/>
                <a:cs typeface="Times New Roman" pitchFamily="18" charset="0"/>
              </a:rPr>
              <a:t>　实现了</a:t>
            </a:r>
            <a:r>
              <a:rPr lang="zh-CN" altLang="en-US" sz="2000" b="0" dirty="0">
                <a:solidFill>
                  <a:srgbClr val="0033CC"/>
                </a:solidFill>
                <a:latin typeface="+mj-ea"/>
                <a:ea typeface="+mj-ea"/>
                <a:cs typeface="Times New Roman" pitchFamily="18" charset="0"/>
              </a:rPr>
              <a:t>分布式数字图书馆体系架构</a:t>
            </a:r>
            <a:r>
              <a:rPr lang="zh-CN" altLang="en-US" sz="2000" b="0" dirty="0">
                <a:latin typeface="+mj-ea"/>
                <a:ea typeface="+mj-ea"/>
                <a:cs typeface="Times New Roman" pitchFamily="18" charset="0"/>
              </a:rPr>
              <a:t>，解决元数据服务器的单点问题</a:t>
            </a:r>
            <a:r>
              <a:rPr lang="zh-CN" altLang="en-US" sz="2000" b="0" dirty="0" smtClean="0">
                <a:latin typeface="+mj-ea"/>
                <a:ea typeface="+mj-ea"/>
                <a:cs typeface="Times New Roman" pitchFamily="18" charset="0"/>
              </a:rPr>
              <a:t>，研究</a:t>
            </a:r>
            <a:r>
              <a:rPr lang="zh-CN" altLang="en-US" sz="2000" dirty="0" smtClean="0">
                <a:latin typeface="+mj-ea"/>
                <a:ea typeface="+mj-ea"/>
                <a:cs typeface="Times New Roman" pitchFamily="18" charset="0"/>
              </a:rPr>
              <a:t>了</a:t>
            </a:r>
            <a:r>
              <a:rPr lang="zh-CN" altLang="en-US" sz="2000" b="0" dirty="0" smtClean="0">
                <a:latin typeface="+mj-ea"/>
                <a:ea typeface="+mj-ea"/>
                <a:cs typeface="Times New Roman" pitchFamily="18" charset="0"/>
              </a:rPr>
              <a:t>海量</a:t>
            </a:r>
            <a:r>
              <a:rPr lang="zh-CN" altLang="en-US" sz="2000" b="0" dirty="0">
                <a:latin typeface="+mj-ea"/>
                <a:ea typeface="+mj-ea"/>
                <a:cs typeface="Times New Roman" pitchFamily="18" charset="0"/>
              </a:rPr>
              <a:t>小文件解决方案和动态备份策略　</a:t>
            </a:r>
            <a:endParaRPr lang="en-US" altLang="zh-CN" sz="2000" b="0" dirty="0">
              <a:latin typeface="+mj-ea"/>
              <a:ea typeface="+mj-ea"/>
              <a:cs typeface="Times New Roman" pitchFamily="18" charset="0"/>
            </a:endParaRPr>
          </a:p>
          <a:p>
            <a:pPr algn="just">
              <a:spcAft>
                <a:spcPts val="1200"/>
              </a:spcAft>
              <a:buClr>
                <a:schemeClr val="accent2">
                  <a:lumMod val="50000"/>
                </a:schemeClr>
              </a:buClr>
              <a:buFont typeface="Wingdings" pitchFamily="2" charset="2"/>
              <a:buChar char="n"/>
            </a:pPr>
            <a:r>
              <a:rPr lang="zh-CN" altLang="en-US" sz="2000" b="0" dirty="0">
                <a:latin typeface="+mj-ea"/>
                <a:ea typeface="+mj-ea"/>
                <a:cs typeface="Times New Roman" pitchFamily="18" charset="0"/>
              </a:rPr>
              <a:t>　实现了结合全局索引和局部索引的</a:t>
            </a:r>
            <a:r>
              <a:rPr lang="zh-CN" altLang="en-US" sz="2000" b="0" dirty="0">
                <a:solidFill>
                  <a:srgbClr val="0033CC"/>
                </a:solidFill>
                <a:latin typeface="+mj-ea"/>
                <a:ea typeface="+mj-ea"/>
                <a:cs typeface="Times New Roman" pitchFamily="18" charset="0"/>
              </a:rPr>
              <a:t>分布式混合索引机制</a:t>
            </a:r>
            <a:endParaRPr lang="en-US" altLang="zh-CN" sz="2000" b="0" dirty="0">
              <a:solidFill>
                <a:srgbClr val="0033CC"/>
              </a:solidFill>
              <a:latin typeface="+mj-ea"/>
              <a:ea typeface="+mj-ea"/>
              <a:cs typeface="Times New Roman" pitchFamily="18" charset="0"/>
            </a:endParaRPr>
          </a:p>
          <a:p>
            <a:pPr algn="just">
              <a:spcAft>
                <a:spcPts val="1200"/>
              </a:spcAft>
              <a:buClr>
                <a:schemeClr val="accent2">
                  <a:lumMod val="50000"/>
                </a:schemeClr>
              </a:buClr>
              <a:buFont typeface="Wingdings" pitchFamily="2" charset="2"/>
              <a:buChar char="n"/>
            </a:pPr>
            <a:r>
              <a:rPr lang="zh-CN" altLang="en-US" sz="2000" b="0" dirty="0">
                <a:latin typeface="+mj-ea"/>
                <a:ea typeface="+mj-ea"/>
                <a:cs typeface="Times New Roman" pitchFamily="18" charset="0"/>
              </a:rPr>
              <a:t>　开始为</a:t>
            </a:r>
            <a:r>
              <a:rPr lang="en-US" altLang="zh-CN" sz="2000" b="0" dirty="0">
                <a:latin typeface="+mj-ea"/>
                <a:ea typeface="+mj-ea"/>
                <a:cs typeface="Times New Roman" pitchFamily="18" charset="0"/>
              </a:rPr>
              <a:t>CADAL</a:t>
            </a:r>
            <a:r>
              <a:rPr lang="zh-CN" altLang="en-US" sz="2000" b="0" dirty="0">
                <a:latin typeface="+mj-ea"/>
                <a:ea typeface="+mj-ea"/>
                <a:cs typeface="Times New Roman" pitchFamily="18" charset="0"/>
              </a:rPr>
              <a:t>门户提供资源服务</a:t>
            </a:r>
            <a:endParaRPr lang="en-US" altLang="zh-CN" sz="2000" b="0" dirty="0">
              <a:latin typeface="+mj-ea"/>
              <a:ea typeface="+mj-ea"/>
              <a:cs typeface="Times New Roman" pitchFamily="18" charset="0"/>
            </a:endParaRPr>
          </a:p>
        </p:txBody>
      </p:sp>
      <p:sp>
        <p:nvSpPr>
          <p:cNvPr id="9" name="矩形 6"/>
          <p:cNvSpPr>
            <a:spLocks noChangeArrowheads="1"/>
          </p:cNvSpPr>
          <p:nvPr/>
        </p:nvSpPr>
        <p:spPr bwMode="auto">
          <a:xfrm>
            <a:off x="251520" y="1383159"/>
            <a:ext cx="7858125" cy="461665"/>
          </a:xfrm>
          <a:prstGeom prst="rect">
            <a:avLst/>
          </a:prstGeom>
          <a:noFill/>
          <a:ln w="9525">
            <a:noFill/>
            <a:miter lim="800000"/>
            <a:headEnd/>
            <a:tailEnd/>
          </a:ln>
        </p:spPr>
        <p:txBody>
          <a:bodyPr wrap="square">
            <a:spAutoFit/>
          </a:bodyPr>
          <a:lstStyle/>
          <a:p>
            <a:pPr>
              <a:buClr>
                <a:schemeClr val="accent6">
                  <a:lumMod val="50000"/>
                </a:schemeClr>
              </a:buClr>
              <a:buFont typeface="Wingdings" pitchFamily="2" charset="2"/>
              <a:buChar char="u"/>
            </a:pPr>
            <a:r>
              <a:rPr lang="zh-CN" altLang="en-US" sz="2400" dirty="0">
                <a:latin typeface="微软雅黑" pitchFamily="34" charset="-122"/>
                <a:ea typeface="微软雅黑" pitchFamily="34" charset="-122"/>
              </a:rPr>
              <a:t>搭建了基于云计算平台</a:t>
            </a:r>
            <a:r>
              <a:rPr lang="zh-CN" altLang="en-US" sz="2400" dirty="0" smtClean="0">
                <a:latin typeface="微软雅黑" pitchFamily="34" charset="-122"/>
                <a:ea typeface="微软雅黑" pitchFamily="34" charset="-122"/>
              </a:rPr>
              <a:t>的体系</a:t>
            </a:r>
            <a:r>
              <a:rPr lang="zh-CN" altLang="en-US" sz="2400" dirty="0">
                <a:latin typeface="微软雅黑" pitchFamily="34" charset="-122"/>
                <a:ea typeface="微软雅黑" pitchFamily="34" charset="-122"/>
              </a:rPr>
              <a:t>架构及存储实验平台</a:t>
            </a:r>
          </a:p>
        </p:txBody>
      </p:sp>
      <p:pic>
        <p:nvPicPr>
          <p:cNvPr id="10" name="图片 7" descr="architecture.png"/>
          <p:cNvPicPr>
            <a:picLocks noChangeAspect="1"/>
          </p:cNvPicPr>
          <p:nvPr/>
        </p:nvPicPr>
        <p:blipFill>
          <a:blip r:embed="rId2" cstate="print"/>
          <a:srcRect/>
          <a:stretch>
            <a:fillRect/>
          </a:stretch>
        </p:blipFill>
        <p:spPr bwMode="auto">
          <a:xfrm>
            <a:off x="3851920" y="2132856"/>
            <a:ext cx="5112568" cy="3816424"/>
          </a:xfrm>
          <a:prstGeom prst="roundRect">
            <a:avLst>
              <a:gd name="adj" fmla="val 0"/>
            </a:avLst>
          </a:prstGeom>
          <a:solidFill>
            <a:srgbClr val="FFFFFF">
              <a:shade val="85000"/>
            </a:srgbClr>
          </a:solidFill>
          <a:ln>
            <a:noFill/>
          </a:ln>
          <a:effectLst>
            <a:outerShdw blurRad="279400" dir="7740000" sx="141000" sy="141000" algn="ctr" rotWithShape="0">
              <a:srgbClr val="000000">
                <a:alpha val="0"/>
              </a:srgbClr>
            </a:outerShdw>
            <a:reflection blurRad="12700" stA="38000" endPos="28000" dist="5000" dir="5400000" sy="-100000" algn="bl" rotWithShape="0"/>
          </a:effectLst>
        </p:spPr>
      </p:pic>
      <p:sp>
        <p:nvSpPr>
          <p:cNvPr id="11" name="标题 1"/>
          <p:cNvSpPr>
            <a:spLocks noGrp="1"/>
          </p:cNvSpPr>
          <p:nvPr>
            <p:ph type="title"/>
          </p:nvPr>
        </p:nvSpPr>
        <p:spPr>
          <a:xfrm>
            <a:off x="323528" y="188640"/>
            <a:ext cx="8229600" cy="868958"/>
          </a:xfrm>
        </p:spPr>
        <p:txBody>
          <a:bodyPr>
            <a:normAutofit/>
          </a:bodyPr>
          <a:lstStyle/>
          <a:p>
            <a:pPr algn="l"/>
            <a:r>
              <a:rPr lang="zh-CN" altLang="en-US" sz="3600" b="1" dirty="0" smtClean="0">
                <a:latin typeface="微软雅黑" pitchFamily="34" charset="-122"/>
                <a:ea typeface="微软雅黑" pitchFamily="34" charset="-122"/>
              </a:rPr>
              <a:t>阅读服务</a:t>
            </a:r>
            <a:r>
              <a:rPr lang="en-US" altLang="zh-CN" sz="3200" b="1" dirty="0" smtClean="0">
                <a:latin typeface="微软雅黑" pitchFamily="34" charset="-122"/>
                <a:ea typeface="微软雅黑" pitchFamily="34" charset="-122"/>
              </a:rPr>
              <a:t>—</a:t>
            </a:r>
            <a:r>
              <a:rPr lang="zh-CN" altLang="en-US" sz="3200" b="1" dirty="0" smtClean="0">
                <a:latin typeface="微软雅黑" pitchFamily="34" charset="-122"/>
                <a:ea typeface="微软雅黑" pitchFamily="34" charset="-122"/>
              </a:rPr>
              <a:t>新型存储</a:t>
            </a:r>
            <a:r>
              <a:rPr lang="zh-CN" altLang="en-US" sz="2400" b="1" dirty="0" smtClean="0">
                <a:latin typeface="方正黑体简体"/>
                <a:ea typeface="微软雅黑" pitchFamily="34" charset="-122"/>
                <a:cs typeface="方正黑体简体"/>
              </a:rPr>
              <a:t>（云存储管理平台）</a:t>
            </a:r>
            <a:endParaRPr lang="zh-CN" altLang="en-US" sz="2400" b="1" dirty="0">
              <a:latin typeface="微软雅黑" pitchFamily="34" charset="-122"/>
              <a:ea typeface="微软雅黑"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utoShape 6"/>
          <p:cNvSpPr>
            <a:spLocks noChangeArrowheads="1"/>
          </p:cNvSpPr>
          <p:nvPr/>
        </p:nvSpPr>
        <p:spPr bwMode="ltGray">
          <a:xfrm>
            <a:off x="3419872" y="1628800"/>
            <a:ext cx="5616624" cy="4824536"/>
          </a:xfrm>
          <a:prstGeom prst="roundRect">
            <a:avLst>
              <a:gd name="adj" fmla="val 2259"/>
            </a:avLst>
          </a:prstGeom>
          <a:solidFill>
            <a:schemeClr val="bg1">
              <a:lumMod val="95000"/>
              <a:alpha val="80000"/>
            </a:schemeClr>
          </a:solidFill>
          <a:ln w="12700">
            <a:solidFill>
              <a:schemeClr val="bg2">
                <a:lumMod val="40000"/>
                <a:lumOff val="60000"/>
              </a:schemeClr>
            </a:solidFill>
            <a:round/>
            <a:headEnd/>
            <a:tailEnd/>
          </a:ln>
        </p:spPr>
        <p:txBody>
          <a:bodyPr wrap="none" anchor="ctr"/>
          <a:lstStyle/>
          <a:p>
            <a:endParaRPr lang="zh-CN" altLang="en-US"/>
          </a:p>
        </p:txBody>
      </p:sp>
      <p:sp>
        <p:nvSpPr>
          <p:cNvPr id="6" name="TextBox 5"/>
          <p:cNvSpPr txBox="1">
            <a:spLocks noChangeArrowheads="1"/>
          </p:cNvSpPr>
          <p:nvPr/>
        </p:nvSpPr>
        <p:spPr bwMode="auto">
          <a:xfrm>
            <a:off x="251520" y="2204864"/>
            <a:ext cx="3000375" cy="3323987"/>
          </a:xfrm>
          <a:prstGeom prst="rect">
            <a:avLst/>
          </a:prstGeom>
          <a:noFill/>
          <a:ln w="9525">
            <a:noFill/>
            <a:miter lim="800000"/>
            <a:headEnd/>
            <a:tailEnd/>
          </a:ln>
        </p:spPr>
        <p:txBody>
          <a:bodyPr>
            <a:spAutoFit/>
          </a:bodyPr>
          <a:lstStyle/>
          <a:p>
            <a:pPr algn="just">
              <a:spcBef>
                <a:spcPts val="1200"/>
              </a:spcBef>
              <a:buClr>
                <a:schemeClr val="accent2">
                  <a:lumMod val="50000"/>
                </a:schemeClr>
              </a:buClr>
              <a:buFont typeface="Wingdings" pitchFamily="2" charset="2"/>
              <a:buChar char="n"/>
            </a:pPr>
            <a:r>
              <a:rPr lang="zh-CN" altLang="en-US" sz="2000" b="0" dirty="0">
                <a:latin typeface="Times New Roman" pitchFamily="18" charset="0"/>
                <a:cs typeface="Times New Roman" pitchFamily="18" charset="0"/>
              </a:rPr>
              <a:t>　</a:t>
            </a:r>
            <a:r>
              <a:rPr lang="zh-CN" altLang="en-US" sz="2000" b="0" dirty="0" smtClean="0">
                <a:latin typeface="+mj-ea"/>
                <a:ea typeface="+mj-ea"/>
                <a:cs typeface="Times New Roman" pitchFamily="18" charset="0"/>
              </a:rPr>
              <a:t>将</a:t>
            </a:r>
            <a:r>
              <a:rPr lang="en-US" altLang="zh-CN" sz="2000" b="0" dirty="0" smtClean="0">
                <a:latin typeface="+mj-ea"/>
                <a:ea typeface="+mj-ea"/>
                <a:cs typeface="Times New Roman" pitchFamily="18" charset="0"/>
              </a:rPr>
              <a:t>Web</a:t>
            </a:r>
            <a:r>
              <a:rPr lang="zh-CN" altLang="en-US" sz="2000" b="0" dirty="0" smtClean="0">
                <a:latin typeface="+mj-ea"/>
                <a:ea typeface="+mj-ea"/>
                <a:cs typeface="Times New Roman" pitchFamily="18" charset="0"/>
              </a:rPr>
              <a:t>服务、缓存、处理和存储分离开来</a:t>
            </a:r>
          </a:p>
          <a:p>
            <a:pPr algn="just">
              <a:spcBef>
                <a:spcPts val="1200"/>
              </a:spcBef>
              <a:buClr>
                <a:schemeClr val="accent2">
                  <a:lumMod val="50000"/>
                </a:schemeClr>
              </a:buClr>
              <a:buFont typeface="Wingdings" pitchFamily="2" charset="2"/>
              <a:buChar char="n"/>
            </a:pPr>
            <a:r>
              <a:rPr lang="zh-CN" altLang="en-US" sz="2000" b="0" dirty="0" smtClean="0">
                <a:latin typeface="+mj-ea"/>
                <a:ea typeface="+mj-ea"/>
                <a:cs typeface="Times New Roman" pitchFamily="18" charset="0"/>
              </a:rPr>
              <a:t>　实现服务器的动态调整</a:t>
            </a:r>
            <a:endParaRPr lang="en-US" altLang="zh-CN" sz="2000" b="0" dirty="0" smtClean="0">
              <a:latin typeface="+mj-ea"/>
              <a:ea typeface="+mj-ea"/>
              <a:cs typeface="Times New Roman" pitchFamily="18" charset="0"/>
            </a:endParaRPr>
          </a:p>
          <a:p>
            <a:pPr algn="just">
              <a:spcBef>
                <a:spcPts val="1200"/>
              </a:spcBef>
              <a:buClr>
                <a:schemeClr val="accent2">
                  <a:lumMod val="50000"/>
                </a:schemeClr>
              </a:buClr>
              <a:buFont typeface="Wingdings" pitchFamily="2" charset="2"/>
              <a:buChar char="n"/>
            </a:pPr>
            <a:r>
              <a:rPr lang="zh-CN" altLang="en-US" sz="2000" b="0" dirty="0">
                <a:latin typeface="+mj-ea"/>
                <a:ea typeface="+mj-ea"/>
                <a:cs typeface="Times New Roman" pitchFamily="18" charset="0"/>
              </a:rPr>
              <a:t>　实现负载均衡、协同缓存以及预取等策略</a:t>
            </a:r>
            <a:endParaRPr lang="en-US" altLang="zh-CN" sz="2000" b="0" dirty="0">
              <a:latin typeface="+mj-ea"/>
              <a:ea typeface="+mj-ea"/>
              <a:cs typeface="Times New Roman" pitchFamily="18" charset="0"/>
            </a:endParaRPr>
          </a:p>
          <a:p>
            <a:pPr algn="just">
              <a:spcBef>
                <a:spcPts val="1200"/>
              </a:spcBef>
              <a:buClr>
                <a:schemeClr val="accent2">
                  <a:lumMod val="50000"/>
                </a:schemeClr>
              </a:buClr>
              <a:buFont typeface="Wingdings" pitchFamily="2" charset="2"/>
              <a:buChar char="n"/>
            </a:pPr>
            <a:r>
              <a:rPr lang="zh-CN" altLang="en-US" sz="2000" b="0" dirty="0">
                <a:latin typeface="+mj-ea"/>
                <a:ea typeface="+mj-ea"/>
                <a:cs typeface="Times New Roman" pitchFamily="18" charset="0"/>
              </a:rPr>
              <a:t>　实现</a:t>
            </a:r>
            <a:r>
              <a:rPr lang="en-US" altLang="en-US" sz="2000" b="0" dirty="0" smtClean="0">
                <a:latin typeface="+mj-ea"/>
                <a:ea typeface="+mj-ea"/>
                <a:cs typeface="Times New Roman" pitchFamily="18" charset="0"/>
              </a:rPr>
              <a:t>HDFS</a:t>
            </a:r>
            <a:r>
              <a:rPr lang="zh-CN" altLang="en-US" sz="2000" b="0" dirty="0">
                <a:latin typeface="+mj-ea"/>
                <a:ea typeface="+mj-ea"/>
                <a:cs typeface="Times New Roman" pitchFamily="18" charset="0"/>
              </a:rPr>
              <a:t>热门资料的多备份存储与</a:t>
            </a:r>
            <a:r>
              <a:rPr lang="en-US" altLang="en-US" sz="2000" b="0" dirty="0" smtClean="0">
                <a:latin typeface="+mj-ea"/>
                <a:ea typeface="+mj-ea"/>
                <a:cs typeface="Times New Roman" pitchFamily="18" charset="0"/>
              </a:rPr>
              <a:t>SAN</a:t>
            </a:r>
            <a:r>
              <a:rPr lang="zh-CN" altLang="en-US" sz="2000" b="0" dirty="0" smtClean="0">
                <a:latin typeface="+mj-ea"/>
                <a:ea typeface="+mj-ea"/>
                <a:cs typeface="Times New Roman" pitchFamily="18" charset="0"/>
              </a:rPr>
              <a:t>存储的结合</a:t>
            </a:r>
            <a:endParaRPr lang="en-US" altLang="zh-CN" sz="2000" b="0" dirty="0">
              <a:latin typeface="+mj-ea"/>
              <a:ea typeface="+mj-ea"/>
              <a:cs typeface="Times New Roman" pitchFamily="18" charset="0"/>
            </a:endParaRPr>
          </a:p>
        </p:txBody>
      </p:sp>
      <p:sp>
        <p:nvSpPr>
          <p:cNvPr id="7" name="矩形 6"/>
          <p:cNvSpPr>
            <a:spLocks noChangeArrowheads="1"/>
          </p:cNvSpPr>
          <p:nvPr/>
        </p:nvSpPr>
        <p:spPr bwMode="auto">
          <a:xfrm>
            <a:off x="0" y="1340768"/>
            <a:ext cx="7858125" cy="461665"/>
          </a:xfrm>
          <a:prstGeom prst="rect">
            <a:avLst/>
          </a:prstGeom>
          <a:noFill/>
          <a:ln w="9525">
            <a:noFill/>
            <a:miter lim="800000"/>
            <a:headEnd/>
            <a:tailEnd/>
          </a:ln>
        </p:spPr>
        <p:txBody>
          <a:bodyPr>
            <a:spAutoFit/>
          </a:bodyPr>
          <a:lstStyle/>
          <a:p>
            <a:pPr>
              <a:buClr>
                <a:schemeClr val="accent2">
                  <a:lumMod val="50000"/>
                </a:schemeClr>
              </a:buClr>
              <a:buFont typeface="Wingdings" pitchFamily="2" charset="2"/>
              <a:buChar char="u"/>
            </a:pPr>
            <a:r>
              <a:rPr lang="zh-CN" altLang="en-US" sz="2400" dirty="0">
                <a:latin typeface="微软雅黑" pitchFamily="34" charset="-122"/>
                <a:ea typeface="微软雅黑" pitchFamily="34" charset="-122"/>
              </a:rPr>
              <a:t>实现了分布式数字图书馆体系架构</a:t>
            </a:r>
          </a:p>
        </p:txBody>
      </p:sp>
      <p:grpSp>
        <p:nvGrpSpPr>
          <p:cNvPr id="8" name="组合 12"/>
          <p:cNvGrpSpPr>
            <a:grpSpLocks/>
          </p:cNvGrpSpPr>
          <p:nvPr/>
        </p:nvGrpSpPr>
        <p:grpSpPr bwMode="auto">
          <a:xfrm>
            <a:off x="3419873" y="1772816"/>
            <a:ext cx="5472608" cy="4608512"/>
            <a:chOff x="4063779" y="2638847"/>
            <a:chExt cx="5396071" cy="3581400"/>
          </a:xfrm>
        </p:grpSpPr>
        <p:pic>
          <p:nvPicPr>
            <p:cNvPr id="9" name="图片 9"/>
            <p:cNvPicPr>
              <a:picLocks noChangeAspect="1" noChangeArrowheads="1"/>
            </p:cNvPicPr>
            <p:nvPr/>
          </p:nvPicPr>
          <p:blipFill>
            <a:blip r:embed="rId2" cstate="print"/>
            <a:srcRect/>
            <a:stretch>
              <a:fillRect/>
            </a:stretch>
          </p:blipFill>
          <p:spPr bwMode="auto">
            <a:xfrm>
              <a:off x="4133858" y="2638847"/>
              <a:ext cx="5325992" cy="3581400"/>
            </a:xfrm>
            <a:prstGeom prst="rect">
              <a:avLst/>
            </a:prstGeom>
            <a:noFill/>
            <a:ln w="9525">
              <a:noFill/>
              <a:miter lim="800000"/>
              <a:headEnd/>
              <a:tailEnd/>
            </a:ln>
          </p:spPr>
        </p:pic>
        <p:sp>
          <p:nvSpPr>
            <p:cNvPr id="10" name="TextBox 8"/>
            <p:cNvSpPr txBox="1">
              <a:spLocks noChangeArrowheads="1"/>
            </p:cNvSpPr>
            <p:nvPr/>
          </p:nvSpPr>
          <p:spPr bwMode="auto">
            <a:xfrm>
              <a:off x="4203937" y="3300029"/>
              <a:ext cx="1000132" cy="311152"/>
            </a:xfrm>
            <a:prstGeom prst="rect">
              <a:avLst/>
            </a:prstGeom>
            <a:noFill/>
            <a:ln w="9525">
              <a:noFill/>
              <a:miter lim="800000"/>
              <a:headEnd/>
              <a:tailEnd/>
            </a:ln>
          </p:spPr>
          <p:txBody>
            <a:bodyPr wrap="none"/>
            <a:lstStyle/>
            <a:p>
              <a:r>
                <a:rPr lang="en-US" altLang="zh-CN" sz="1400" dirty="0">
                  <a:solidFill>
                    <a:srgbClr val="0066FF"/>
                  </a:solidFill>
                  <a:latin typeface="Times New Roman" pitchFamily="18" charset="0"/>
                  <a:cs typeface="Times New Roman" pitchFamily="18" charset="0"/>
                </a:rPr>
                <a:t>Web</a:t>
              </a:r>
              <a:r>
                <a:rPr lang="zh-CN" altLang="en-US" sz="1400" dirty="0">
                  <a:solidFill>
                    <a:srgbClr val="0066FF"/>
                  </a:solidFill>
                  <a:latin typeface="Times New Roman" pitchFamily="18" charset="0"/>
                  <a:cs typeface="Times New Roman" pitchFamily="18" charset="0"/>
                </a:rPr>
                <a:t>服务层</a:t>
              </a:r>
            </a:p>
          </p:txBody>
        </p:sp>
        <p:sp>
          <p:nvSpPr>
            <p:cNvPr id="11" name="TextBox 9"/>
            <p:cNvSpPr txBox="1">
              <a:spLocks noChangeArrowheads="1"/>
            </p:cNvSpPr>
            <p:nvPr/>
          </p:nvSpPr>
          <p:spPr bwMode="auto">
            <a:xfrm>
              <a:off x="4063779" y="4091751"/>
              <a:ext cx="785818" cy="285752"/>
            </a:xfrm>
            <a:prstGeom prst="rect">
              <a:avLst/>
            </a:prstGeom>
            <a:noFill/>
            <a:ln w="9525">
              <a:noFill/>
              <a:miter lim="800000"/>
              <a:headEnd/>
              <a:tailEnd/>
            </a:ln>
          </p:spPr>
          <p:txBody>
            <a:bodyPr wrap="none"/>
            <a:lstStyle/>
            <a:p>
              <a:r>
                <a:rPr lang="zh-CN" altLang="en-US" sz="1400" dirty="0">
                  <a:solidFill>
                    <a:srgbClr val="0066FF"/>
                  </a:solidFill>
                  <a:latin typeface="Times New Roman" pitchFamily="18" charset="0"/>
                  <a:cs typeface="Times New Roman" pitchFamily="18" charset="0"/>
                </a:rPr>
                <a:t>缓存层</a:t>
              </a:r>
            </a:p>
          </p:txBody>
        </p:sp>
        <p:sp>
          <p:nvSpPr>
            <p:cNvPr id="12" name="TextBox 10"/>
            <p:cNvSpPr txBox="1">
              <a:spLocks noChangeArrowheads="1"/>
            </p:cNvSpPr>
            <p:nvPr/>
          </p:nvSpPr>
          <p:spPr bwMode="auto">
            <a:xfrm>
              <a:off x="4203936" y="4975236"/>
              <a:ext cx="714380" cy="285752"/>
            </a:xfrm>
            <a:prstGeom prst="rect">
              <a:avLst/>
            </a:prstGeom>
            <a:noFill/>
            <a:ln w="9525">
              <a:noFill/>
              <a:miter lim="800000"/>
              <a:headEnd/>
              <a:tailEnd/>
            </a:ln>
          </p:spPr>
          <p:txBody>
            <a:bodyPr wrap="none"/>
            <a:lstStyle/>
            <a:p>
              <a:r>
                <a:rPr lang="zh-CN" altLang="en-US" sz="1400" dirty="0">
                  <a:solidFill>
                    <a:srgbClr val="0066FF"/>
                  </a:solidFill>
                  <a:latin typeface="Times New Roman" pitchFamily="18" charset="0"/>
                  <a:cs typeface="Times New Roman" pitchFamily="18" charset="0"/>
                </a:rPr>
                <a:t>处理层</a:t>
              </a:r>
            </a:p>
          </p:txBody>
        </p:sp>
        <p:sp>
          <p:nvSpPr>
            <p:cNvPr id="13" name="TextBox 11"/>
            <p:cNvSpPr txBox="1">
              <a:spLocks noChangeArrowheads="1"/>
            </p:cNvSpPr>
            <p:nvPr/>
          </p:nvSpPr>
          <p:spPr bwMode="auto">
            <a:xfrm>
              <a:off x="4203936" y="5770453"/>
              <a:ext cx="714380" cy="285752"/>
            </a:xfrm>
            <a:prstGeom prst="rect">
              <a:avLst/>
            </a:prstGeom>
            <a:noFill/>
            <a:ln w="9525">
              <a:noFill/>
              <a:miter lim="800000"/>
              <a:headEnd/>
              <a:tailEnd/>
            </a:ln>
          </p:spPr>
          <p:txBody>
            <a:bodyPr wrap="none"/>
            <a:lstStyle/>
            <a:p>
              <a:r>
                <a:rPr lang="zh-CN" altLang="en-US" sz="1400" dirty="0">
                  <a:solidFill>
                    <a:srgbClr val="0066FF"/>
                  </a:solidFill>
                  <a:latin typeface="Times New Roman" pitchFamily="18" charset="0"/>
                  <a:cs typeface="Times New Roman" pitchFamily="18" charset="0"/>
                </a:rPr>
                <a:t>存储层</a:t>
              </a:r>
            </a:p>
          </p:txBody>
        </p:sp>
      </p:grpSp>
      <p:sp>
        <p:nvSpPr>
          <p:cNvPr id="15" name="标题 1"/>
          <p:cNvSpPr>
            <a:spLocks noGrp="1"/>
          </p:cNvSpPr>
          <p:nvPr>
            <p:ph type="title"/>
          </p:nvPr>
        </p:nvSpPr>
        <p:spPr>
          <a:xfrm>
            <a:off x="323528" y="188640"/>
            <a:ext cx="8229600" cy="868958"/>
          </a:xfrm>
        </p:spPr>
        <p:txBody>
          <a:bodyPr>
            <a:normAutofit/>
          </a:bodyPr>
          <a:lstStyle/>
          <a:p>
            <a:pPr algn="l"/>
            <a:r>
              <a:rPr lang="zh-CN" altLang="en-US" sz="3600" b="1" dirty="0" smtClean="0">
                <a:latin typeface="微软雅黑" pitchFamily="34" charset="-122"/>
                <a:ea typeface="微软雅黑" pitchFamily="34" charset="-122"/>
              </a:rPr>
              <a:t>阅读服务</a:t>
            </a:r>
            <a:r>
              <a:rPr lang="en-US" altLang="zh-CN" sz="3200" b="1" dirty="0" smtClean="0">
                <a:latin typeface="微软雅黑" pitchFamily="34" charset="-122"/>
                <a:ea typeface="微软雅黑" pitchFamily="34" charset="-122"/>
              </a:rPr>
              <a:t>—</a:t>
            </a:r>
            <a:r>
              <a:rPr lang="zh-CN" altLang="en-US" sz="3200" b="1" dirty="0" smtClean="0">
                <a:latin typeface="微软雅黑" pitchFamily="34" charset="-122"/>
                <a:ea typeface="微软雅黑" pitchFamily="34" charset="-122"/>
              </a:rPr>
              <a:t>新型存储</a:t>
            </a:r>
            <a:r>
              <a:rPr lang="zh-CN" altLang="en-US" sz="2400" b="1" dirty="0" smtClean="0">
                <a:latin typeface="方正黑体简体"/>
                <a:ea typeface="微软雅黑" pitchFamily="34" charset="-122"/>
                <a:cs typeface="方正黑体简体"/>
              </a:rPr>
              <a:t>（云存储管理平台）</a:t>
            </a:r>
            <a:endParaRPr lang="zh-CN" altLang="en-US" sz="2400" b="1" dirty="0">
              <a:latin typeface="微软雅黑" pitchFamily="34" charset="-122"/>
              <a:ea typeface="微软雅黑"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utoShape 6"/>
          <p:cNvSpPr>
            <a:spLocks noChangeArrowheads="1"/>
          </p:cNvSpPr>
          <p:nvPr/>
        </p:nvSpPr>
        <p:spPr bwMode="ltGray">
          <a:xfrm>
            <a:off x="2987824" y="1700808"/>
            <a:ext cx="5904656" cy="4824536"/>
          </a:xfrm>
          <a:prstGeom prst="roundRect">
            <a:avLst>
              <a:gd name="adj" fmla="val 2259"/>
            </a:avLst>
          </a:prstGeom>
          <a:solidFill>
            <a:schemeClr val="bg1">
              <a:lumMod val="95000"/>
              <a:alpha val="80000"/>
            </a:schemeClr>
          </a:solidFill>
          <a:ln w="12700">
            <a:solidFill>
              <a:schemeClr val="bg2">
                <a:lumMod val="40000"/>
                <a:lumOff val="60000"/>
              </a:schemeClr>
            </a:solidFill>
            <a:round/>
            <a:headEnd/>
            <a:tailEnd/>
          </a:ln>
        </p:spPr>
        <p:txBody>
          <a:bodyPr wrap="none" anchor="ctr"/>
          <a:lstStyle/>
          <a:p>
            <a:endParaRPr lang="zh-CN" altLang="en-US"/>
          </a:p>
        </p:txBody>
      </p:sp>
      <p:sp>
        <p:nvSpPr>
          <p:cNvPr id="6" name="矩形 6"/>
          <p:cNvSpPr>
            <a:spLocks noChangeArrowheads="1"/>
          </p:cNvSpPr>
          <p:nvPr/>
        </p:nvSpPr>
        <p:spPr bwMode="auto">
          <a:xfrm>
            <a:off x="107504" y="1305272"/>
            <a:ext cx="8064896" cy="461665"/>
          </a:xfrm>
          <a:prstGeom prst="rect">
            <a:avLst/>
          </a:prstGeom>
          <a:noFill/>
          <a:ln w="9525">
            <a:noFill/>
            <a:miter lim="800000"/>
            <a:headEnd/>
            <a:tailEnd/>
          </a:ln>
        </p:spPr>
        <p:txBody>
          <a:bodyPr wrap="square">
            <a:spAutoFit/>
          </a:bodyPr>
          <a:lstStyle/>
          <a:p>
            <a:pPr>
              <a:buClr>
                <a:schemeClr val="accent2">
                  <a:lumMod val="50000"/>
                </a:schemeClr>
              </a:buClr>
              <a:buFont typeface="Wingdings" pitchFamily="2" charset="2"/>
              <a:buChar char="u"/>
            </a:pPr>
            <a:r>
              <a:rPr lang="zh-CN" altLang="en-US" sz="2400" dirty="0" smtClean="0">
                <a:latin typeface="微软雅黑" pitchFamily="34" charset="-122"/>
                <a:ea typeface="微软雅黑" pitchFamily="34" charset="-122"/>
              </a:rPr>
              <a:t> 结合</a:t>
            </a:r>
            <a:r>
              <a:rPr lang="zh-CN" altLang="en-US" sz="2400" dirty="0">
                <a:latin typeface="微软雅黑" pitchFamily="34" charset="-122"/>
                <a:ea typeface="微软雅黑" pitchFamily="34" charset="-122"/>
              </a:rPr>
              <a:t>全局索引和局部索引的分布式混合索引机制</a:t>
            </a:r>
          </a:p>
        </p:txBody>
      </p:sp>
      <p:pic>
        <p:nvPicPr>
          <p:cNvPr id="7" name="Picture 2"/>
          <p:cNvPicPr>
            <a:picLocks noChangeAspect="1" noChangeArrowheads="1"/>
          </p:cNvPicPr>
          <p:nvPr/>
        </p:nvPicPr>
        <p:blipFill>
          <a:blip r:embed="rId2" cstate="print"/>
          <a:srcRect/>
          <a:stretch>
            <a:fillRect/>
          </a:stretch>
        </p:blipFill>
        <p:spPr bwMode="auto">
          <a:xfrm>
            <a:off x="3100710" y="1988840"/>
            <a:ext cx="5719762" cy="4464496"/>
          </a:xfrm>
          <a:prstGeom prst="rect">
            <a:avLst/>
          </a:prstGeom>
          <a:noFill/>
          <a:ln w="9525">
            <a:noFill/>
            <a:miter lim="800000"/>
            <a:headEnd/>
            <a:tailEnd/>
          </a:ln>
        </p:spPr>
      </p:pic>
      <p:sp>
        <p:nvSpPr>
          <p:cNvPr id="8" name="矩形 45"/>
          <p:cNvSpPr>
            <a:spLocks noChangeArrowheads="1"/>
          </p:cNvSpPr>
          <p:nvPr/>
        </p:nvSpPr>
        <p:spPr bwMode="auto">
          <a:xfrm>
            <a:off x="247402" y="2153756"/>
            <a:ext cx="2714625" cy="3939540"/>
          </a:xfrm>
          <a:prstGeom prst="rect">
            <a:avLst/>
          </a:prstGeom>
          <a:noFill/>
          <a:ln w="9525">
            <a:noFill/>
            <a:miter lim="800000"/>
            <a:headEnd/>
            <a:tailEnd/>
          </a:ln>
        </p:spPr>
        <p:txBody>
          <a:bodyPr>
            <a:spAutoFit/>
          </a:bodyPr>
          <a:lstStyle/>
          <a:p>
            <a:pPr indent="287338" algn="just">
              <a:spcBef>
                <a:spcPts val="1200"/>
              </a:spcBef>
              <a:buClr>
                <a:schemeClr val="accent2">
                  <a:lumMod val="50000"/>
                </a:schemeClr>
              </a:buClr>
              <a:buFont typeface="Wingdings" pitchFamily="2" charset="2"/>
              <a:buChar char="n"/>
            </a:pPr>
            <a:r>
              <a:rPr lang="zh-CN" altLang="en-US" sz="2000" dirty="0">
                <a:latin typeface="+mj-ea"/>
                <a:ea typeface="+mj-ea"/>
                <a:cs typeface="Times New Roman" pitchFamily="18" charset="0"/>
              </a:rPr>
              <a:t>解决传统集中式索引机制的单点问题，并提高索引</a:t>
            </a:r>
            <a:r>
              <a:rPr lang="zh-CN" altLang="en-US" sz="2000" dirty="0" smtClean="0">
                <a:latin typeface="+mj-ea"/>
                <a:ea typeface="+mj-ea"/>
                <a:cs typeface="Times New Roman" pitchFamily="18" charset="0"/>
              </a:rPr>
              <a:t>效率</a:t>
            </a:r>
            <a:r>
              <a:rPr lang="en-US" altLang="zh-CN" sz="2000" dirty="0" smtClean="0">
                <a:latin typeface="+mj-ea"/>
                <a:ea typeface="+mj-ea"/>
                <a:cs typeface="Times New Roman" pitchFamily="18" charset="0"/>
              </a:rPr>
              <a:t>;</a:t>
            </a:r>
            <a:endParaRPr lang="en-US" altLang="zh-CN" sz="2000" dirty="0">
              <a:latin typeface="+mj-ea"/>
              <a:ea typeface="+mj-ea"/>
              <a:cs typeface="Times New Roman" pitchFamily="18" charset="0"/>
            </a:endParaRPr>
          </a:p>
          <a:p>
            <a:pPr indent="287338" algn="just">
              <a:spcBef>
                <a:spcPts val="1200"/>
              </a:spcBef>
              <a:buClr>
                <a:schemeClr val="accent2">
                  <a:lumMod val="50000"/>
                </a:schemeClr>
              </a:buClr>
              <a:buFont typeface="Wingdings" pitchFamily="2" charset="2"/>
              <a:buChar char="n"/>
            </a:pPr>
            <a:r>
              <a:rPr lang="zh-CN" altLang="en-US" sz="2000" dirty="0">
                <a:latin typeface="+mj-ea"/>
                <a:ea typeface="+mj-ea"/>
                <a:cs typeface="Times New Roman" pitchFamily="18" charset="0"/>
              </a:rPr>
              <a:t>数据分块能加快索引构建和</a:t>
            </a:r>
            <a:r>
              <a:rPr lang="zh-CN" altLang="en-US" sz="2000" dirty="0" smtClean="0">
                <a:latin typeface="+mj-ea"/>
                <a:ea typeface="+mj-ea"/>
                <a:cs typeface="Times New Roman" pitchFamily="18" charset="0"/>
              </a:rPr>
              <a:t>更新</a:t>
            </a:r>
            <a:r>
              <a:rPr lang="en-US" altLang="zh-CN" sz="2000" dirty="0" smtClean="0">
                <a:latin typeface="+mj-ea"/>
                <a:ea typeface="+mj-ea"/>
                <a:cs typeface="Times New Roman" pitchFamily="18" charset="0"/>
              </a:rPr>
              <a:t>;</a:t>
            </a:r>
            <a:endParaRPr lang="en-US" altLang="zh-CN" sz="2000" dirty="0">
              <a:latin typeface="+mj-ea"/>
              <a:ea typeface="+mj-ea"/>
              <a:cs typeface="Times New Roman" pitchFamily="18" charset="0"/>
            </a:endParaRPr>
          </a:p>
          <a:p>
            <a:pPr indent="287338" algn="just">
              <a:spcBef>
                <a:spcPts val="1200"/>
              </a:spcBef>
              <a:buClr>
                <a:schemeClr val="accent2">
                  <a:lumMod val="50000"/>
                </a:schemeClr>
              </a:buClr>
              <a:buFont typeface="Wingdings" pitchFamily="2" charset="2"/>
              <a:buChar char="n"/>
            </a:pPr>
            <a:r>
              <a:rPr lang="zh-CN" altLang="en-US" sz="2000" dirty="0">
                <a:latin typeface="+mj-ea"/>
                <a:ea typeface="+mj-ea"/>
                <a:cs typeface="Times New Roman" pitchFamily="18" charset="0"/>
              </a:rPr>
              <a:t>局部索引可采用已有的索引策略：倒排表</a:t>
            </a:r>
            <a:r>
              <a:rPr lang="en-US" altLang="zh-CN" sz="2000" dirty="0">
                <a:latin typeface="+mj-ea"/>
                <a:ea typeface="+mj-ea"/>
                <a:cs typeface="Times New Roman" pitchFamily="18" charset="0"/>
              </a:rPr>
              <a:t>(</a:t>
            </a:r>
            <a:r>
              <a:rPr lang="zh-CN" altLang="en-US" sz="2000" dirty="0">
                <a:latin typeface="+mj-ea"/>
                <a:ea typeface="+mj-ea"/>
                <a:cs typeface="Times New Roman" pitchFamily="18" charset="0"/>
              </a:rPr>
              <a:t>文件</a:t>
            </a:r>
            <a:r>
              <a:rPr lang="en-US" altLang="zh-CN" sz="2000" dirty="0">
                <a:latin typeface="+mj-ea"/>
                <a:ea typeface="+mj-ea"/>
                <a:cs typeface="Times New Roman" pitchFamily="18" charset="0"/>
              </a:rPr>
              <a:t>)</a:t>
            </a:r>
            <a:r>
              <a:rPr lang="zh-CN" altLang="en-US" sz="2000" dirty="0">
                <a:latin typeface="+mj-ea"/>
                <a:ea typeface="+mj-ea"/>
                <a:cs typeface="Times New Roman" pitchFamily="18" charset="0"/>
              </a:rPr>
              <a:t>、高维索引、</a:t>
            </a:r>
            <a:r>
              <a:rPr lang="en-US" altLang="zh-CN" sz="2000" dirty="0">
                <a:latin typeface="+mj-ea"/>
                <a:ea typeface="+mj-ea"/>
                <a:cs typeface="Times New Roman" pitchFamily="18" charset="0"/>
              </a:rPr>
              <a:t>KD</a:t>
            </a:r>
            <a:r>
              <a:rPr lang="zh-CN" altLang="en-US" sz="2000" dirty="0">
                <a:latin typeface="+mj-ea"/>
                <a:ea typeface="+mj-ea"/>
                <a:cs typeface="Times New Roman" pitchFamily="18" charset="0"/>
              </a:rPr>
              <a:t>树</a:t>
            </a:r>
            <a:r>
              <a:rPr lang="zh-CN" altLang="en-US" sz="2000" dirty="0" smtClean="0">
                <a:latin typeface="+mj-ea"/>
                <a:ea typeface="+mj-ea"/>
                <a:cs typeface="Times New Roman" pitchFamily="18" charset="0"/>
              </a:rPr>
              <a:t>等</a:t>
            </a:r>
            <a:r>
              <a:rPr lang="en-US" altLang="zh-CN" sz="2000" dirty="0" smtClean="0">
                <a:latin typeface="+mj-ea"/>
                <a:ea typeface="+mj-ea"/>
                <a:cs typeface="Times New Roman" pitchFamily="18" charset="0"/>
              </a:rPr>
              <a:t>;</a:t>
            </a:r>
            <a:endParaRPr lang="en-US" altLang="zh-CN" sz="2000" dirty="0">
              <a:latin typeface="+mj-ea"/>
              <a:ea typeface="+mj-ea"/>
              <a:cs typeface="Times New Roman" pitchFamily="18" charset="0"/>
            </a:endParaRPr>
          </a:p>
          <a:p>
            <a:pPr indent="287338" algn="just">
              <a:spcBef>
                <a:spcPts val="1200"/>
              </a:spcBef>
              <a:buClr>
                <a:schemeClr val="accent2">
                  <a:lumMod val="50000"/>
                </a:schemeClr>
              </a:buClr>
              <a:buFont typeface="Wingdings" pitchFamily="2" charset="2"/>
              <a:buChar char="n"/>
            </a:pPr>
            <a:r>
              <a:rPr lang="zh-CN" altLang="en-US" sz="2000" dirty="0">
                <a:latin typeface="+mj-ea"/>
                <a:ea typeface="+mj-ea"/>
                <a:cs typeface="Times New Roman" pitchFamily="18" charset="0"/>
              </a:rPr>
              <a:t>全局索引采用分布式哈希</a:t>
            </a:r>
            <a:r>
              <a:rPr lang="zh-CN" altLang="en-US" sz="2000" dirty="0" smtClean="0">
                <a:latin typeface="+mj-ea"/>
                <a:ea typeface="+mj-ea"/>
                <a:cs typeface="Times New Roman" pitchFamily="18" charset="0"/>
              </a:rPr>
              <a:t>策略</a:t>
            </a:r>
            <a:r>
              <a:rPr lang="en-US" altLang="zh-CN" sz="2000" dirty="0" smtClean="0">
                <a:latin typeface="+mj-ea"/>
                <a:ea typeface="+mj-ea"/>
                <a:cs typeface="Times New Roman" pitchFamily="18" charset="0"/>
              </a:rPr>
              <a:t>;</a:t>
            </a:r>
            <a:endParaRPr lang="en-US" altLang="zh-CN" sz="2000" dirty="0">
              <a:latin typeface="+mj-ea"/>
              <a:ea typeface="+mj-ea"/>
              <a:cs typeface="Times New Roman" pitchFamily="18" charset="0"/>
            </a:endParaRPr>
          </a:p>
        </p:txBody>
      </p:sp>
      <p:sp>
        <p:nvSpPr>
          <p:cNvPr id="10" name="标题 1"/>
          <p:cNvSpPr>
            <a:spLocks noGrp="1"/>
          </p:cNvSpPr>
          <p:nvPr>
            <p:ph type="title"/>
          </p:nvPr>
        </p:nvSpPr>
        <p:spPr>
          <a:xfrm>
            <a:off x="323528" y="188640"/>
            <a:ext cx="8229600" cy="868958"/>
          </a:xfrm>
        </p:spPr>
        <p:txBody>
          <a:bodyPr>
            <a:normAutofit/>
          </a:bodyPr>
          <a:lstStyle/>
          <a:p>
            <a:pPr algn="l"/>
            <a:r>
              <a:rPr lang="zh-CN" altLang="en-US" sz="3600" b="1" dirty="0" smtClean="0">
                <a:latin typeface="微软雅黑" pitchFamily="34" charset="-122"/>
                <a:ea typeface="微软雅黑" pitchFamily="34" charset="-122"/>
              </a:rPr>
              <a:t>阅读服务</a:t>
            </a:r>
            <a:r>
              <a:rPr lang="en-US" altLang="zh-CN" sz="3200" b="1" dirty="0" smtClean="0">
                <a:latin typeface="微软雅黑" pitchFamily="34" charset="-122"/>
                <a:ea typeface="微软雅黑" pitchFamily="34" charset="-122"/>
              </a:rPr>
              <a:t>—</a:t>
            </a:r>
            <a:r>
              <a:rPr lang="zh-CN" altLang="en-US" sz="3200" b="1" dirty="0" smtClean="0">
                <a:latin typeface="微软雅黑" pitchFamily="34" charset="-122"/>
                <a:ea typeface="微软雅黑" pitchFamily="34" charset="-122"/>
              </a:rPr>
              <a:t>新型存储</a:t>
            </a:r>
            <a:r>
              <a:rPr lang="zh-CN" altLang="en-US" sz="2400" b="1" dirty="0" smtClean="0">
                <a:latin typeface="方正黑体简体"/>
                <a:ea typeface="微软雅黑" pitchFamily="34" charset="-122"/>
                <a:cs typeface="方正黑体简体"/>
              </a:rPr>
              <a:t>（云存储管理平台）</a:t>
            </a:r>
            <a:endParaRPr lang="zh-CN" altLang="en-US" sz="2400" b="1" dirty="0">
              <a:latin typeface="微软雅黑" pitchFamily="34" charset="-122"/>
              <a:ea typeface="微软雅黑"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AutoShape 6"/>
          <p:cNvSpPr>
            <a:spLocks noChangeArrowheads="1"/>
          </p:cNvSpPr>
          <p:nvPr/>
        </p:nvSpPr>
        <p:spPr bwMode="ltGray">
          <a:xfrm>
            <a:off x="251520" y="1772816"/>
            <a:ext cx="8712968" cy="4680520"/>
          </a:xfrm>
          <a:prstGeom prst="roundRect">
            <a:avLst>
              <a:gd name="adj" fmla="val 2259"/>
            </a:avLst>
          </a:prstGeom>
          <a:solidFill>
            <a:schemeClr val="bg1">
              <a:lumMod val="95000"/>
              <a:alpha val="44000"/>
            </a:schemeClr>
          </a:solidFill>
          <a:ln w="12700">
            <a:solidFill>
              <a:schemeClr val="bg2">
                <a:lumMod val="40000"/>
                <a:lumOff val="60000"/>
              </a:schemeClr>
            </a:solidFill>
            <a:round/>
            <a:headEnd/>
            <a:tailEnd/>
          </a:ln>
        </p:spPr>
        <p:txBody>
          <a:bodyPr wrap="none" anchor="ctr"/>
          <a:lstStyle/>
          <a:p>
            <a:endParaRPr lang="zh-CN" altLang="en-US"/>
          </a:p>
        </p:txBody>
      </p:sp>
      <p:sp>
        <p:nvSpPr>
          <p:cNvPr id="2" name="标题 1"/>
          <p:cNvSpPr>
            <a:spLocks noGrp="1"/>
          </p:cNvSpPr>
          <p:nvPr>
            <p:ph type="title"/>
          </p:nvPr>
        </p:nvSpPr>
        <p:spPr>
          <a:xfrm>
            <a:off x="323528" y="188640"/>
            <a:ext cx="8229600" cy="868958"/>
          </a:xfrm>
        </p:spPr>
        <p:txBody>
          <a:bodyPr>
            <a:normAutofit/>
          </a:bodyPr>
          <a:lstStyle/>
          <a:p>
            <a:pPr algn="l"/>
            <a:r>
              <a:rPr lang="zh-CN" altLang="en-US" sz="3600" b="1" dirty="0" smtClean="0">
                <a:latin typeface="微软雅黑" pitchFamily="34" charset="-122"/>
                <a:ea typeface="微软雅黑" pitchFamily="34" charset="-122"/>
              </a:rPr>
              <a:t>阅读服务</a:t>
            </a:r>
            <a:r>
              <a:rPr lang="en-US" altLang="zh-CN" sz="3200" b="1" dirty="0" smtClean="0">
                <a:latin typeface="微软雅黑" pitchFamily="34" charset="-122"/>
                <a:ea typeface="微软雅黑" pitchFamily="34" charset="-122"/>
              </a:rPr>
              <a:t>—</a:t>
            </a:r>
            <a:r>
              <a:rPr lang="zh-CN" altLang="en-US" sz="3200" b="1" dirty="0" smtClean="0">
                <a:latin typeface="微软雅黑" pitchFamily="34" charset="-122"/>
                <a:ea typeface="微软雅黑" pitchFamily="34" charset="-122"/>
              </a:rPr>
              <a:t>新型存储</a:t>
            </a:r>
            <a:r>
              <a:rPr lang="zh-CN" altLang="en-US" sz="2400" b="1" dirty="0" smtClean="0">
                <a:latin typeface="方正黑体简体"/>
                <a:ea typeface="微软雅黑" pitchFamily="34" charset="-122"/>
                <a:cs typeface="方正黑体简体"/>
              </a:rPr>
              <a:t>（云存储管理平台）</a:t>
            </a:r>
            <a:endParaRPr lang="zh-CN" altLang="en-US" sz="2400" b="1" dirty="0">
              <a:latin typeface="微软雅黑" pitchFamily="34" charset="-122"/>
              <a:ea typeface="微软雅黑" pitchFamily="34" charset="-122"/>
            </a:endParaRPr>
          </a:p>
        </p:txBody>
      </p:sp>
      <p:sp>
        <p:nvSpPr>
          <p:cNvPr id="6" name="矩形 6"/>
          <p:cNvSpPr>
            <a:spLocks noChangeArrowheads="1"/>
          </p:cNvSpPr>
          <p:nvPr/>
        </p:nvSpPr>
        <p:spPr bwMode="auto">
          <a:xfrm>
            <a:off x="323528" y="1239143"/>
            <a:ext cx="6286500" cy="461665"/>
          </a:xfrm>
          <a:prstGeom prst="rect">
            <a:avLst/>
          </a:prstGeom>
          <a:noFill/>
          <a:ln w="9525">
            <a:noFill/>
            <a:miter lim="800000"/>
            <a:headEnd/>
            <a:tailEnd/>
          </a:ln>
        </p:spPr>
        <p:txBody>
          <a:bodyPr>
            <a:spAutoFit/>
          </a:bodyPr>
          <a:lstStyle/>
          <a:p>
            <a:pPr>
              <a:buClr>
                <a:schemeClr val="accent2">
                  <a:lumMod val="50000"/>
                </a:schemeClr>
              </a:buClr>
              <a:buFont typeface="Wingdings" pitchFamily="2" charset="2"/>
              <a:buChar char="u"/>
            </a:pPr>
            <a:r>
              <a:rPr lang="zh-CN" altLang="en-US" sz="2400" dirty="0" smtClean="0">
                <a:latin typeface="微软雅黑" pitchFamily="34" charset="-122"/>
                <a:ea typeface="微软雅黑" pitchFamily="34" charset="-122"/>
              </a:rPr>
              <a:t> 局部索引机制的实现</a:t>
            </a:r>
            <a:endParaRPr lang="zh-CN" altLang="en-US" sz="2400" dirty="0">
              <a:latin typeface="微软雅黑" pitchFamily="34" charset="-122"/>
              <a:ea typeface="微软雅黑" pitchFamily="34" charset="-122"/>
            </a:endParaRPr>
          </a:p>
        </p:txBody>
      </p:sp>
      <p:pic>
        <p:nvPicPr>
          <p:cNvPr id="7" name="Picture 2"/>
          <p:cNvPicPr>
            <a:picLocks noChangeAspect="1" noChangeArrowheads="1"/>
          </p:cNvPicPr>
          <p:nvPr/>
        </p:nvPicPr>
        <p:blipFill>
          <a:blip r:embed="rId2" cstate="print"/>
          <a:srcRect/>
          <a:stretch>
            <a:fillRect/>
          </a:stretch>
        </p:blipFill>
        <p:spPr bwMode="auto">
          <a:xfrm>
            <a:off x="431354" y="1916832"/>
            <a:ext cx="984250" cy="1179512"/>
          </a:xfrm>
          <a:prstGeom prst="rect">
            <a:avLst/>
          </a:prstGeom>
          <a:noFill/>
          <a:ln w="9525" algn="ctr">
            <a:noFill/>
            <a:miter lim="800000"/>
            <a:headEnd/>
            <a:tailEnd/>
          </a:ln>
        </p:spPr>
      </p:pic>
      <p:sp>
        <p:nvSpPr>
          <p:cNvPr id="8" name="TextBox 4"/>
          <p:cNvSpPr txBox="1">
            <a:spLocks noChangeArrowheads="1"/>
          </p:cNvSpPr>
          <p:nvPr/>
        </p:nvSpPr>
        <p:spPr bwMode="auto">
          <a:xfrm>
            <a:off x="467544" y="3042369"/>
            <a:ext cx="1080120" cy="426566"/>
          </a:xfrm>
          <a:prstGeom prst="rect">
            <a:avLst/>
          </a:prstGeom>
          <a:noFill/>
          <a:ln w="9525">
            <a:noFill/>
            <a:miter lim="800000"/>
            <a:headEnd/>
            <a:tailEnd/>
          </a:ln>
        </p:spPr>
        <p:txBody>
          <a:bodyPr/>
          <a:lstStyle/>
          <a:p>
            <a:r>
              <a:rPr lang="zh-CN" altLang="en-US" sz="1200" b="0" dirty="0">
                <a:solidFill>
                  <a:srgbClr val="000000"/>
                </a:solidFill>
                <a:latin typeface="黑体" pitchFamily="49" charset="-122"/>
                <a:ea typeface="黑体" pitchFamily="49" charset="-122"/>
                <a:cs typeface="Times New Roman" pitchFamily="18" charset="0"/>
              </a:rPr>
              <a:t>数据库图像</a:t>
            </a:r>
          </a:p>
        </p:txBody>
      </p:sp>
      <p:sp>
        <p:nvSpPr>
          <p:cNvPr id="9" name="右箭头 5"/>
          <p:cNvSpPr>
            <a:spLocks noChangeArrowheads="1"/>
          </p:cNvSpPr>
          <p:nvPr/>
        </p:nvSpPr>
        <p:spPr bwMode="auto">
          <a:xfrm>
            <a:off x="1441004" y="2326124"/>
            <a:ext cx="872053" cy="519678"/>
          </a:xfrm>
          <a:prstGeom prst="rightArrow">
            <a:avLst>
              <a:gd name="adj1" fmla="val 50000"/>
              <a:gd name="adj2" fmla="val 50224"/>
            </a:avLst>
          </a:prstGeom>
          <a:ln>
            <a:headEnd/>
            <a:tailEnd/>
          </a:ln>
        </p:spPr>
        <p:style>
          <a:lnRef idx="3">
            <a:schemeClr val="lt1"/>
          </a:lnRef>
          <a:fillRef idx="1">
            <a:schemeClr val="accent2"/>
          </a:fillRef>
          <a:effectRef idx="1">
            <a:schemeClr val="accent2"/>
          </a:effectRef>
          <a:fontRef idx="minor">
            <a:schemeClr val="lt1"/>
          </a:fontRef>
        </p:style>
        <p:txBody>
          <a:bodyPr wrap="none" anchor="ctr">
            <a:spAutoFit/>
          </a:bodyPr>
          <a:lstStyle/>
          <a:p>
            <a:pPr marL="342900" indent="-342900"/>
            <a:r>
              <a:rPr lang="zh-CN" altLang="en-US" sz="1100" b="0" dirty="0">
                <a:latin typeface="黑体" pitchFamily="49" charset="-122"/>
                <a:ea typeface="黑体" pitchFamily="49" charset="-122"/>
              </a:rPr>
              <a:t>特征提取</a:t>
            </a:r>
          </a:p>
        </p:txBody>
      </p:sp>
      <p:pic>
        <p:nvPicPr>
          <p:cNvPr id="10" name="Picture 9" descr="C:\DOCUME~1\public\LOCALS~1\Temp\4A2Z3605H1PU9PXWOB5AQ3W.jpg"/>
          <p:cNvPicPr>
            <a:picLocks noChangeAspect="1" noChangeArrowheads="1"/>
          </p:cNvPicPr>
          <p:nvPr/>
        </p:nvPicPr>
        <p:blipFill>
          <a:blip r:embed="rId3" cstate="print"/>
          <a:srcRect/>
          <a:stretch>
            <a:fillRect/>
          </a:stretch>
        </p:blipFill>
        <p:spPr bwMode="auto">
          <a:xfrm>
            <a:off x="3869432" y="2091457"/>
            <a:ext cx="990600" cy="955675"/>
          </a:xfrm>
          <a:prstGeom prst="rect">
            <a:avLst/>
          </a:prstGeom>
          <a:noFill/>
          <a:ln w="9525">
            <a:noFill/>
            <a:miter lim="800000"/>
            <a:headEnd/>
            <a:tailEnd/>
          </a:ln>
        </p:spPr>
      </p:pic>
      <p:sp>
        <p:nvSpPr>
          <p:cNvPr id="11" name="TextBox 10"/>
          <p:cNvSpPr txBox="1"/>
          <p:nvPr/>
        </p:nvSpPr>
        <p:spPr bwMode="auto">
          <a:xfrm>
            <a:off x="4040882" y="3042369"/>
            <a:ext cx="773112" cy="282550"/>
          </a:xfrm>
          <a:prstGeom prst="rect">
            <a:avLst/>
          </a:prstGeom>
          <a:noFill/>
          <a:ln>
            <a:noFill/>
          </a:ln>
          <a:extLst/>
        </p:spPr>
        <p:txBody>
          <a:bodyPr>
            <a:noAutofit/>
          </a:bodyPr>
          <a:lstStyle/>
          <a:p>
            <a:pPr>
              <a:defRPr/>
            </a:pPr>
            <a:r>
              <a:rPr lang="zh-CN" altLang="en-US" sz="1100" b="0" dirty="0">
                <a:solidFill>
                  <a:sysClr val="windowText" lastClr="000000"/>
                </a:solidFill>
                <a:latin typeface="黑体" pitchFamily="49" charset="-122"/>
                <a:ea typeface="黑体" pitchFamily="49" charset="-122"/>
                <a:cs typeface="Times New Roman" pitchFamily="18" charset="0"/>
              </a:rPr>
              <a:t>视觉单词</a:t>
            </a:r>
          </a:p>
        </p:txBody>
      </p:sp>
      <p:sp>
        <p:nvSpPr>
          <p:cNvPr id="12" name="右箭头 15"/>
          <p:cNvSpPr>
            <a:spLocks noChangeArrowheads="1"/>
          </p:cNvSpPr>
          <p:nvPr/>
        </p:nvSpPr>
        <p:spPr bwMode="auto">
          <a:xfrm>
            <a:off x="3130282" y="2326124"/>
            <a:ext cx="721638" cy="519678"/>
          </a:xfrm>
          <a:prstGeom prst="rightArrow">
            <a:avLst>
              <a:gd name="adj1" fmla="val 50000"/>
              <a:gd name="adj2" fmla="val 50002"/>
            </a:avLst>
          </a:prstGeom>
          <a:ln>
            <a:headEnd/>
            <a:tailEnd/>
          </a:ln>
        </p:spPr>
        <p:style>
          <a:lnRef idx="3">
            <a:schemeClr val="lt1"/>
          </a:lnRef>
          <a:fillRef idx="1">
            <a:schemeClr val="accent2"/>
          </a:fillRef>
          <a:effectRef idx="1">
            <a:schemeClr val="accent2"/>
          </a:effectRef>
          <a:fontRef idx="minor">
            <a:schemeClr val="lt1"/>
          </a:fontRef>
        </p:style>
        <p:txBody>
          <a:bodyPr wrap="none" anchor="ctr">
            <a:spAutoFit/>
          </a:bodyPr>
          <a:lstStyle/>
          <a:p>
            <a:pPr marL="342900" indent="-342900"/>
            <a:r>
              <a:rPr lang="zh-CN" altLang="en-US" sz="900" b="0" dirty="0">
                <a:latin typeface="黑体" pitchFamily="49" charset="-122"/>
                <a:ea typeface="黑体" pitchFamily="49" charset="-122"/>
              </a:rPr>
              <a:t> </a:t>
            </a:r>
            <a:r>
              <a:rPr lang="zh-CN" altLang="en-US" sz="1100" b="0" dirty="0">
                <a:latin typeface="黑体" pitchFamily="49" charset="-122"/>
                <a:ea typeface="黑体" pitchFamily="49" charset="-122"/>
              </a:rPr>
              <a:t>聚类 </a:t>
            </a:r>
          </a:p>
        </p:txBody>
      </p:sp>
      <p:pic>
        <p:nvPicPr>
          <p:cNvPr id="13" name="Picture 11" descr="C:\DOCUME~1\public\LOCALS~1\Temp\A)%@]1ZD~IFVJ0V04I%]0}7.jpg"/>
          <p:cNvPicPr>
            <a:picLocks noChangeAspect="1" noChangeArrowheads="1"/>
          </p:cNvPicPr>
          <p:nvPr/>
        </p:nvPicPr>
        <p:blipFill>
          <a:blip r:embed="rId4" cstate="print"/>
          <a:srcRect/>
          <a:stretch>
            <a:fillRect/>
          </a:stretch>
        </p:blipFill>
        <p:spPr bwMode="auto">
          <a:xfrm>
            <a:off x="2333357" y="2156544"/>
            <a:ext cx="722313" cy="787400"/>
          </a:xfrm>
          <a:prstGeom prst="rect">
            <a:avLst/>
          </a:prstGeom>
          <a:noFill/>
          <a:ln w="9525">
            <a:noFill/>
            <a:miter lim="800000"/>
            <a:headEnd/>
            <a:tailEnd/>
          </a:ln>
        </p:spPr>
      </p:pic>
      <p:sp>
        <p:nvSpPr>
          <p:cNvPr id="14" name="TextBox 13"/>
          <p:cNvSpPr txBox="1"/>
          <p:nvPr/>
        </p:nvSpPr>
        <p:spPr bwMode="auto">
          <a:xfrm>
            <a:off x="2051720" y="3053482"/>
            <a:ext cx="827559" cy="199429"/>
          </a:xfrm>
          <a:prstGeom prst="rect">
            <a:avLst/>
          </a:prstGeom>
          <a:noFill/>
          <a:ln>
            <a:noFill/>
          </a:ln>
          <a:extLst/>
        </p:spPr>
        <p:txBody>
          <a:bodyPr>
            <a:noAutofit/>
          </a:bodyPr>
          <a:lstStyle/>
          <a:p>
            <a:pPr>
              <a:defRPr/>
            </a:pPr>
            <a:r>
              <a:rPr lang="en-US" altLang="zh-CN" sz="1100" b="0" dirty="0">
                <a:solidFill>
                  <a:sysClr val="windowText" lastClr="000000"/>
                </a:solidFill>
                <a:latin typeface="黑体" pitchFamily="49" charset="-122"/>
                <a:ea typeface="黑体" pitchFamily="49" charset="-122"/>
                <a:cs typeface="Times New Roman" pitchFamily="18" charset="0"/>
              </a:rPr>
              <a:t>SIFT</a:t>
            </a:r>
            <a:r>
              <a:rPr lang="zh-CN" altLang="en-US" sz="1100" b="0" dirty="0">
                <a:solidFill>
                  <a:sysClr val="windowText" lastClr="000000"/>
                </a:solidFill>
                <a:latin typeface="黑体" pitchFamily="49" charset="-122"/>
                <a:ea typeface="黑体" pitchFamily="49" charset="-122"/>
                <a:cs typeface="Times New Roman" pitchFamily="18" charset="0"/>
              </a:rPr>
              <a:t>特征</a:t>
            </a:r>
          </a:p>
        </p:txBody>
      </p:sp>
      <p:graphicFrame>
        <p:nvGraphicFramePr>
          <p:cNvPr id="15" name="图表 14"/>
          <p:cNvGraphicFramePr/>
          <p:nvPr/>
        </p:nvGraphicFramePr>
        <p:xfrm>
          <a:off x="2591520" y="3429000"/>
          <a:ext cx="1327108" cy="576064"/>
        </p:xfrm>
        <a:graphic>
          <a:graphicData uri="http://schemas.openxmlformats.org/drawingml/2006/chart">
            <c:chart xmlns:c="http://schemas.openxmlformats.org/drawingml/2006/chart" xmlns:r="http://schemas.openxmlformats.org/officeDocument/2006/relationships" r:id="rId5"/>
          </a:graphicData>
        </a:graphic>
      </p:graphicFrame>
      <p:sp>
        <p:nvSpPr>
          <p:cNvPr id="16" name="TextBox 14"/>
          <p:cNvSpPr txBox="1">
            <a:spLocks noChangeArrowheads="1"/>
          </p:cNvSpPr>
          <p:nvPr/>
        </p:nvSpPr>
        <p:spPr bwMode="auto">
          <a:xfrm>
            <a:off x="2771800" y="3861048"/>
            <a:ext cx="972071" cy="355054"/>
          </a:xfrm>
          <a:prstGeom prst="rect">
            <a:avLst/>
          </a:prstGeom>
          <a:noFill/>
          <a:ln w="9525">
            <a:noFill/>
            <a:miter lim="800000"/>
            <a:headEnd/>
            <a:tailEnd/>
          </a:ln>
        </p:spPr>
        <p:txBody>
          <a:bodyPr/>
          <a:lstStyle/>
          <a:p>
            <a:r>
              <a:rPr lang="zh-CN" altLang="en-US" sz="1200" b="0" dirty="0">
                <a:solidFill>
                  <a:srgbClr val="000000"/>
                </a:solidFill>
                <a:latin typeface="黑体" pitchFamily="49" charset="-122"/>
                <a:ea typeface="黑体" pitchFamily="49" charset="-122"/>
                <a:cs typeface="Times New Roman" pitchFamily="18" charset="0"/>
              </a:rPr>
              <a:t>高维欧氏空间特征向量</a:t>
            </a:r>
          </a:p>
        </p:txBody>
      </p:sp>
      <p:sp>
        <p:nvSpPr>
          <p:cNvPr id="17" name="下箭头 16"/>
          <p:cNvSpPr>
            <a:spLocks noChangeArrowheads="1"/>
          </p:cNvSpPr>
          <p:nvPr/>
        </p:nvSpPr>
        <p:spPr bwMode="auto">
          <a:xfrm>
            <a:off x="2771800" y="4293096"/>
            <a:ext cx="927269" cy="347633"/>
          </a:xfrm>
          <a:prstGeom prst="downArrow">
            <a:avLst>
              <a:gd name="adj1" fmla="val 50000"/>
              <a:gd name="adj2" fmla="val 50000"/>
            </a:avLst>
          </a:prstGeom>
          <a:ln>
            <a:headEnd/>
            <a:tailEnd/>
          </a:ln>
        </p:spPr>
        <p:style>
          <a:lnRef idx="3">
            <a:schemeClr val="lt1"/>
          </a:lnRef>
          <a:fillRef idx="1">
            <a:schemeClr val="accent2"/>
          </a:fillRef>
          <a:effectRef idx="1">
            <a:schemeClr val="accent2"/>
          </a:effectRef>
          <a:fontRef idx="minor">
            <a:schemeClr val="lt1"/>
          </a:fontRef>
        </p:style>
        <p:txBody>
          <a:bodyPr wrap="none" anchor="ctr">
            <a:spAutoFit/>
          </a:bodyPr>
          <a:lstStyle/>
          <a:p>
            <a:pPr marL="342900" indent="-342900"/>
            <a:r>
              <a:rPr lang="en-US" altLang="zh-CN" sz="1100" b="0" dirty="0">
                <a:latin typeface="黑体" pitchFamily="49" charset="-122"/>
                <a:ea typeface="黑体" pitchFamily="49" charset="-122"/>
              </a:rPr>
              <a:t>SPCA</a:t>
            </a:r>
            <a:endParaRPr lang="zh-CN" altLang="en-US" sz="1100" b="0" dirty="0">
              <a:latin typeface="黑体" pitchFamily="49" charset="-122"/>
              <a:ea typeface="黑体" pitchFamily="49" charset="-122"/>
            </a:endParaRPr>
          </a:p>
        </p:txBody>
      </p:sp>
      <p:cxnSp>
        <p:nvCxnSpPr>
          <p:cNvPr id="18" name="直接箭头连接符 19"/>
          <p:cNvCxnSpPr>
            <a:cxnSpLocks noChangeShapeType="1"/>
          </p:cNvCxnSpPr>
          <p:nvPr/>
        </p:nvCxnSpPr>
        <p:spPr bwMode="auto">
          <a:xfrm flipV="1">
            <a:off x="3549204" y="4318795"/>
            <a:ext cx="331787" cy="7937"/>
          </a:xfrm>
          <a:prstGeom prst="straightConnector1">
            <a:avLst/>
          </a:prstGeom>
          <a:noFill/>
          <a:ln w="9525" algn="ctr">
            <a:solidFill>
              <a:schemeClr val="accent2"/>
            </a:solidFill>
            <a:round/>
            <a:headEnd/>
            <a:tailEnd type="arrow" w="med" len="med"/>
          </a:ln>
        </p:spPr>
      </p:cxnSp>
      <p:graphicFrame>
        <p:nvGraphicFramePr>
          <p:cNvPr id="19" name="图表 18"/>
          <p:cNvGraphicFramePr/>
          <p:nvPr/>
        </p:nvGraphicFramePr>
        <p:xfrm>
          <a:off x="2753720" y="4548689"/>
          <a:ext cx="995331" cy="464487"/>
        </p:xfrm>
        <a:graphic>
          <a:graphicData uri="http://schemas.openxmlformats.org/drawingml/2006/chart">
            <c:chart xmlns:c="http://schemas.openxmlformats.org/drawingml/2006/chart" xmlns:r="http://schemas.openxmlformats.org/officeDocument/2006/relationships" r:id="rId6"/>
          </a:graphicData>
        </a:graphic>
      </p:graphicFrame>
      <p:sp>
        <p:nvSpPr>
          <p:cNvPr id="20" name="TextBox 25"/>
          <p:cNvSpPr txBox="1">
            <a:spLocks noChangeArrowheads="1"/>
          </p:cNvSpPr>
          <p:nvPr/>
        </p:nvSpPr>
        <p:spPr bwMode="auto">
          <a:xfrm>
            <a:off x="2555776" y="4895875"/>
            <a:ext cx="1517303" cy="261317"/>
          </a:xfrm>
          <a:prstGeom prst="rect">
            <a:avLst/>
          </a:prstGeom>
          <a:noFill/>
          <a:ln w="9525">
            <a:noFill/>
            <a:miter lim="800000"/>
            <a:headEnd/>
            <a:tailEnd/>
          </a:ln>
        </p:spPr>
        <p:txBody>
          <a:bodyPr/>
          <a:lstStyle/>
          <a:p>
            <a:r>
              <a:rPr lang="zh-CN" altLang="en-US" sz="1200" b="0" dirty="0">
                <a:solidFill>
                  <a:srgbClr val="000000"/>
                </a:solidFill>
                <a:latin typeface="黑体" pitchFamily="49" charset="-122"/>
                <a:ea typeface="黑体" pitchFamily="49" charset="-122"/>
                <a:cs typeface="Times New Roman" pitchFamily="18" charset="0"/>
              </a:rPr>
              <a:t>低维欧氏空间向量</a:t>
            </a:r>
          </a:p>
        </p:txBody>
      </p:sp>
      <p:sp>
        <p:nvSpPr>
          <p:cNvPr id="21" name="椭圆 26"/>
          <p:cNvSpPr>
            <a:spLocks noChangeArrowheads="1"/>
          </p:cNvSpPr>
          <p:nvPr/>
        </p:nvSpPr>
        <p:spPr bwMode="auto">
          <a:xfrm>
            <a:off x="3824565" y="4285263"/>
            <a:ext cx="1251491" cy="367873"/>
          </a:xfrm>
          <a:prstGeom prst="ellipse">
            <a:avLst/>
          </a:prstGeom>
          <a:ln>
            <a:headEnd/>
            <a:tailEnd/>
          </a:ln>
        </p:spPr>
        <p:style>
          <a:lnRef idx="3">
            <a:schemeClr val="lt1"/>
          </a:lnRef>
          <a:fillRef idx="1">
            <a:schemeClr val="accent2"/>
          </a:fillRef>
          <a:effectRef idx="1">
            <a:schemeClr val="accent2"/>
          </a:effectRef>
          <a:fontRef idx="minor">
            <a:schemeClr val="lt1"/>
          </a:fontRef>
        </p:style>
        <p:txBody>
          <a:bodyPr wrap="none" anchor="ctr">
            <a:spAutoFit/>
          </a:bodyPr>
          <a:lstStyle/>
          <a:p>
            <a:pPr marL="342900" indent="-342900"/>
            <a:r>
              <a:rPr lang="zh-CN" altLang="en-US" sz="1100" b="0" dirty="0">
                <a:latin typeface="黑体" pitchFamily="49" charset="-122"/>
                <a:ea typeface="黑体" pitchFamily="49" charset="-122"/>
              </a:rPr>
              <a:t>稀疏主成分</a:t>
            </a:r>
          </a:p>
        </p:txBody>
      </p:sp>
      <p:sp>
        <p:nvSpPr>
          <p:cNvPr id="22" name="下箭头 29"/>
          <p:cNvSpPr>
            <a:spLocks noChangeArrowheads="1"/>
          </p:cNvSpPr>
          <p:nvPr/>
        </p:nvSpPr>
        <p:spPr bwMode="auto">
          <a:xfrm>
            <a:off x="2771800" y="5197610"/>
            <a:ext cx="978218" cy="368082"/>
          </a:xfrm>
          <a:prstGeom prst="downArrow">
            <a:avLst>
              <a:gd name="adj1" fmla="val 50000"/>
              <a:gd name="adj2" fmla="val 50000"/>
            </a:avLst>
          </a:prstGeom>
          <a:ln>
            <a:headEnd/>
            <a:tailEnd/>
          </a:ln>
        </p:spPr>
        <p:style>
          <a:lnRef idx="3">
            <a:schemeClr val="lt1"/>
          </a:lnRef>
          <a:fillRef idx="1">
            <a:schemeClr val="accent2"/>
          </a:fillRef>
          <a:effectRef idx="1">
            <a:schemeClr val="accent2"/>
          </a:effectRef>
          <a:fontRef idx="minor">
            <a:schemeClr val="lt1"/>
          </a:fontRef>
        </p:style>
        <p:txBody>
          <a:bodyPr wrap="none" anchor="ctr">
            <a:spAutoFit/>
          </a:bodyPr>
          <a:lstStyle/>
          <a:p>
            <a:pPr marL="342900" indent="-342900"/>
            <a:r>
              <a:rPr lang="zh-CN" altLang="en-US" sz="1200" b="0" dirty="0">
                <a:latin typeface="黑体" pitchFamily="49" charset="-122"/>
                <a:ea typeface="黑体" pitchFamily="49" charset="-122"/>
              </a:rPr>
              <a:t>映射</a:t>
            </a:r>
          </a:p>
        </p:txBody>
      </p:sp>
      <p:cxnSp>
        <p:nvCxnSpPr>
          <p:cNvPr id="23" name="直接箭头连接符 30"/>
          <p:cNvCxnSpPr>
            <a:cxnSpLocks noChangeShapeType="1"/>
          </p:cNvCxnSpPr>
          <p:nvPr/>
        </p:nvCxnSpPr>
        <p:spPr bwMode="auto">
          <a:xfrm flipV="1">
            <a:off x="3553966" y="5294338"/>
            <a:ext cx="331788" cy="9525"/>
          </a:xfrm>
          <a:prstGeom prst="straightConnector1">
            <a:avLst/>
          </a:prstGeom>
          <a:noFill/>
          <a:ln w="9525" algn="ctr">
            <a:solidFill>
              <a:schemeClr val="accent2"/>
            </a:solidFill>
            <a:round/>
            <a:headEnd/>
            <a:tailEnd type="arrow" w="med" len="med"/>
          </a:ln>
        </p:spPr>
      </p:cxnSp>
      <p:sp>
        <p:nvSpPr>
          <p:cNvPr id="24" name="椭圆 31"/>
          <p:cNvSpPr>
            <a:spLocks noChangeArrowheads="1"/>
          </p:cNvSpPr>
          <p:nvPr/>
        </p:nvSpPr>
        <p:spPr bwMode="auto">
          <a:xfrm>
            <a:off x="3885754" y="5130538"/>
            <a:ext cx="1125260" cy="389513"/>
          </a:xfrm>
          <a:prstGeom prst="ellipse">
            <a:avLst/>
          </a:prstGeom>
          <a:ln>
            <a:headEnd/>
            <a:tailEnd/>
          </a:ln>
        </p:spPr>
        <p:style>
          <a:lnRef idx="3">
            <a:schemeClr val="lt1"/>
          </a:lnRef>
          <a:fillRef idx="1">
            <a:schemeClr val="accent2"/>
          </a:fillRef>
          <a:effectRef idx="1">
            <a:schemeClr val="accent2"/>
          </a:effectRef>
          <a:fontRef idx="minor">
            <a:schemeClr val="lt1"/>
          </a:fontRef>
        </p:style>
        <p:txBody>
          <a:bodyPr wrap="none" anchor="ctr">
            <a:spAutoFit/>
          </a:bodyPr>
          <a:lstStyle/>
          <a:p>
            <a:pPr marL="342900" indent="-342900"/>
            <a:r>
              <a:rPr lang="zh-CN" altLang="en-US" sz="1200" b="0" dirty="0">
                <a:latin typeface="黑体" pitchFamily="49" charset="-122"/>
                <a:ea typeface="黑体" pitchFamily="49" charset="-122"/>
              </a:rPr>
              <a:t>映射函数</a:t>
            </a:r>
          </a:p>
        </p:txBody>
      </p:sp>
      <p:graphicFrame>
        <p:nvGraphicFramePr>
          <p:cNvPr id="25" name="表格 24"/>
          <p:cNvGraphicFramePr>
            <a:graphicFrameLocks noGrp="1"/>
          </p:cNvGraphicFramePr>
          <p:nvPr/>
        </p:nvGraphicFramePr>
        <p:xfrm>
          <a:off x="2734816" y="5665813"/>
          <a:ext cx="1008063" cy="177165"/>
        </p:xfrm>
        <a:graphic>
          <a:graphicData uri="http://schemas.openxmlformats.org/drawingml/2006/table">
            <a:tbl>
              <a:tblPr/>
              <a:tblGrid>
                <a:gridCol w="201613"/>
                <a:gridCol w="201612"/>
                <a:gridCol w="201613"/>
                <a:gridCol w="201612"/>
                <a:gridCol w="201613"/>
              </a:tblGrid>
              <a:tr h="17145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100" b="0" i="0" u="none" strike="noStrike" cap="none" normalizeH="0" baseline="0" smtClean="0">
                          <a:ln>
                            <a:noFill/>
                          </a:ln>
                          <a:solidFill>
                            <a:srgbClr val="000000"/>
                          </a:solidFill>
                          <a:effectLst/>
                          <a:latin typeface="宋体" pitchFamily="2" charset="-122"/>
                          <a:ea typeface="黑体" pitchFamily="49" charset="-122"/>
                        </a:rPr>
                        <a:t>1</a:t>
                      </a:r>
                    </a:p>
                  </a:txBody>
                  <a:tcPr marL="9525" marR="9525" marT="9525" marB="0" anchor="ctr" horzOverflow="overflow">
                    <a:lnL>
                      <a:noFill/>
                    </a:lnL>
                    <a:lnR>
                      <a:noFill/>
                    </a:lnR>
                    <a:lnT>
                      <a:noFill/>
                    </a:lnT>
                    <a:lnB>
                      <a:noFill/>
                    </a:lnB>
                    <a:lnTlToBr>
                      <a:noFill/>
                    </a:lnTlToBr>
                    <a:lnBlToTr>
                      <a:noFill/>
                    </a:lnBlToTr>
                    <a:solidFill>
                      <a:srgbClr val="0070C0"/>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100" b="0" i="0" u="none" strike="noStrike" cap="none" normalizeH="0" baseline="0" smtClean="0">
                          <a:ln>
                            <a:noFill/>
                          </a:ln>
                          <a:solidFill>
                            <a:srgbClr val="000000"/>
                          </a:solidFill>
                          <a:effectLst/>
                          <a:latin typeface="宋体" pitchFamily="2" charset="-122"/>
                          <a:ea typeface="黑体" pitchFamily="49" charset="-122"/>
                        </a:rPr>
                        <a:t>0</a:t>
                      </a:r>
                    </a:p>
                  </a:txBody>
                  <a:tcPr marL="9525" marR="9525" marT="9525" marB="0" anchor="ctr" horzOverflow="overflow">
                    <a:lnL>
                      <a:noFill/>
                    </a:lnL>
                    <a:lnR>
                      <a:noFill/>
                    </a:lnR>
                    <a:lnT>
                      <a:noFill/>
                    </a:lnT>
                    <a:lnB>
                      <a:noFill/>
                    </a:lnB>
                    <a:lnTlToBr>
                      <a:noFill/>
                    </a:lnTlToBr>
                    <a:lnBlToTr>
                      <a:noFill/>
                    </a:lnBlToTr>
                    <a:solidFill>
                      <a:srgbClr val="0070C0"/>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100" b="0" i="0" u="none" strike="noStrike" cap="none" normalizeH="0" baseline="0" smtClean="0">
                          <a:ln>
                            <a:noFill/>
                          </a:ln>
                          <a:solidFill>
                            <a:srgbClr val="000000"/>
                          </a:solidFill>
                          <a:effectLst/>
                          <a:latin typeface="宋体" pitchFamily="2" charset="-122"/>
                          <a:ea typeface="黑体" pitchFamily="49" charset="-122"/>
                        </a:rPr>
                        <a:t>1</a:t>
                      </a:r>
                    </a:p>
                  </a:txBody>
                  <a:tcPr marL="9525" marR="9525" marT="9525" marB="0" anchor="ctr" horzOverflow="overflow">
                    <a:lnL>
                      <a:noFill/>
                    </a:lnL>
                    <a:lnR>
                      <a:noFill/>
                    </a:lnR>
                    <a:lnT>
                      <a:noFill/>
                    </a:lnT>
                    <a:lnB>
                      <a:noFill/>
                    </a:lnB>
                    <a:lnTlToBr>
                      <a:noFill/>
                    </a:lnTlToBr>
                    <a:lnBlToTr>
                      <a:noFill/>
                    </a:lnBlToTr>
                    <a:solidFill>
                      <a:srgbClr val="0070C0"/>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100" b="0" i="0" u="none" strike="noStrike" cap="none" normalizeH="0" baseline="0" smtClean="0">
                          <a:ln>
                            <a:noFill/>
                          </a:ln>
                          <a:solidFill>
                            <a:srgbClr val="000000"/>
                          </a:solidFill>
                          <a:effectLst/>
                          <a:latin typeface="宋体" pitchFamily="2" charset="-122"/>
                          <a:ea typeface="黑体" pitchFamily="49" charset="-122"/>
                        </a:rPr>
                        <a:t>0</a:t>
                      </a:r>
                    </a:p>
                  </a:txBody>
                  <a:tcPr marL="9525" marR="9525" marT="9525" marB="0" anchor="ctr" horzOverflow="overflow">
                    <a:lnL>
                      <a:noFill/>
                    </a:lnL>
                    <a:lnR>
                      <a:noFill/>
                    </a:lnR>
                    <a:lnT>
                      <a:noFill/>
                    </a:lnT>
                    <a:lnB>
                      <a:noFill/>
                    </a:lnB>
                    <a:lnTlToBr>
                      <a:noFill/>
                    </a:lnTlToBr>
                    <a:lnBlToTr>
                      <a:noFill/>
                    </a:lnBlToTr>
                    <a:solidFill>
                      <a:srgbClr val="0070C0"/>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100" b="0" i="0" u="none" strike="noStrike" cap="none" normalizeH="0" baseline="0" smtClean="0">
                          <a:ln>
                            <a:noFill/>
                          </a:ln>
                          <a:solidFill>
                            <a:srgbClr val="000000"/>
                          </a:solidFill>
                          <a:effectLst/>
                          <a:latin typeface="宋体" pitchFamily="2" charset="-122"/>
                          <a:ea typeface="黑体" pitchFamily="49" charset="-122"/>
                        </a:rPr>
                        <a:t>1</a:t>
                      </a:r>
                    </a:p>
                  </a:txBody>
                  <a:tcPr marL="9525" marR="9525" marT="9525" marB="0" anchor="ctr" horzOverflow="overflow">
                    <a:lnL>
                      <a:noFill/>
                    </a:lnL>
                    <a:lnR>
                      <a:noFill/>
                    </a:lnR>
                    <a:lnT>
                      <a:noFill/>
                    </a:lnT>
                    <a:lnB>
                      <a:noFill/>
                    </a:lnB>
                    <a:lnTlToBr>
                      <a:noFill/>
                    </a:lnTlToBr>
                    <a:lnBlToTr>
                      <a:noFill/>
                    </a:lnBlToTr>
                    <a:solidFill>
                      <a:srgbClr val="0070C0"/>
                    </a:solidFill>
                  </a:tcPr>
                </a:tc>
              </a:tr>
            </a:tbl>
          </a:graphicData>
        </a:graphic>
      </p:graphicFrame>
      <p:sp>
        <p:nvSpPr>
          <p:cNvPr id="26" name="TextBox 33"/>
          <p:cNvSpPr txBox="1">
            <a:spLocks noChangeArrowheads="1"/>
          </p:cNvSpPr>
          <p:nvPr/>
        </p:nvSpPr>
        <p:spPr bwMode="auto">
          <a:xfrm>
            <a:off x="2339752" y="5902350"/>
            <a:ext cx="1661889" cy="298450"/>
          </a:xfrm>
          <a:prstGeom prst="rect">
            <a:avLst/>
          </a:prstGeom>
          <a:noFill/>
          <a:ln w="9525">
            <a:noFill/>
            <a:miter lim="800000"/>
            <a:headEnd/>
            <a:tailEnd/>
          </a:ln>
        </p:spPr>
        <p:txBody>
          <a:bodyPr/>
          <a:lstStyle/>
          <a:p>
            <a:r>
              <a:rPr lang="zh-CN" altLang="en-US" sz="1200" b="0" dirty="0">
                <a:solidFill>
                  <a:srgbClr val="000000"/>
                </a:solidFill>
                <a:latin typeface="黑体" pitchFamily="49" charset="-122"/>
                <a:ea typeface="黑体" pitchFamily="49" charset="-122"/>
                <a:cs typeface="Times New Roman" pitchFamily="18" charset="0"/>
              </a:rPr>
              <a:t>汉明空间向量（编码）</a:t>
            </a:r>
          </a:p>
        </p:txBody>
      </p:sp>
      <p:pic>
        <p:nvPicPr>
          <p:cNvPr id="27" name="Picture 14"/>
          <p:cNvPicPr>
            <a:picLocks noChangeAspect="1" noChangeArrowheads="1"/>
          </p:cNvPicPr>
          <p:nvPr/>
        </p:nvPicPr>
        <p:blipFill>
          <a:blip r:embed="rId7" cstate="print"/>
          <a:srcRect/>
          <a:stretch>
            <a:fillRect/>
          </a:stretch>
        </p:blipFill>
        <p:spPr bwMode="auto">
          <a:xfrm>
            <a:off x="7548116" y="2132732"/>
            <a:ext cx="588963" cy="782637"/>
          </a:xfrm>
          <a:prstGeom prst="rect">
            <a:avLst/>
          </a:prstGeom>
          <a:noFill/>
          <a:ln w="9525" algn="ctr">
            <a:noFill/>
            <a:miter lim="800000"/>
            <a:headEnd/>
            <a:tailEnd/>
          </a:ln>
        </p:spPr>
      </p:pic>
      <p:sp>
        <p:nvSpPr>
          <p:cNvPr id="28" name="TextBox 35"/>
          <p:cNvSpPr txBox="1">
            <a:spLocks noChangeArrowheads="1"/>
          </p:cNvSpPr>
          <p:nvPr/>
        </p:nvSpPr>
        <p:spPr bwMode="auto">
          <a:xfrm>
            <a:off x="7476679" y="3042369"/>
            <a:ext cx="839737" cy="426566"/>
          </a:xfrm>
          <a:prstGeom prst="rect">
            <a:avLst/>
          </a:prstGeom>
          <a:noFill/>
          <a:ln w="9525">
            <a:noFill/>
            <a:miter lim="800000"/>
            <a:headEnd/>
            <a:tailEnd/>
          </a:ln>
        </p:spPr>
        <p:txBody>
          <a:bodyPr/>
          <a:lstStyle/>
          <a:p>
            <a:r>
              <a:rPr lang="zh-CN" altLang="en-US" sz="1200" b="0" dirty="0">
                <a:solidFill>
                  <a:srgbClr val="000000"/>
                </a:solidFill>
                <a:latin typeface="黑体" pitchFamily="49" charset="-122"/>
                <a:ea typeface="黑体" pitchFamily="49" charset="-122"/>
                <a:cs typeface="Times New Roman" pitchFamily="18" charset="0"/>
              </a:rPr>
              <a:t>检索图像</a:t>
            </a:r>
          </a:p>
        </p:txBody>
      </p:sp>
      <p:pic>
        <p:nvPicPr>
          <p:cNvPr id="29" name="Picture 11" descr="C:\DOCUME~1\public\LOCALS~1\Temp\A)%@]1ZD~IFVJ0V04I%]0}7.jpg"/>
          <p:cNvPicPr>
            <a:picLocks noChangeAspect="1" noChangeArrowheads="1"/>
          </p:cNvPicPr>
          <p:nvPr/>
        </p:nvPicPr>
        <p:blipFill>
          <a:blip r:embed="rId4" cstate="print"/>
          <a:srcRect/>
          <a:stretch>
            <a:fillRect/>
          </a:stretch>
        </p:blipFill>
        <p:spPr bwMode="auto">
          <a:xfrm>
            <a:off x="5770116" y="2156544"/>
            <a:ext cx="722313" cy="787400"/>
          </a:xfrm>
          <a:prstGeom prst="rect">
            <a:avLst/>
          </a:prstGeom>
          <a:noFill/>
          <a:ln w="9525">
            <a:noFill/>
            <a:miter lim="800000"/>
            <a:headEnd/>
            <a:tailEnd/>
          </a:ln>
        </p:spPr>
      </p:pic>
      <p:sp>
        <p:nvSpPr>
          <p:cNvPr id="30" name="TextBox 29"/>
          <p:cNvSpPr txBox="1"/>
          <p:nvPr/>
        </p:nvSpPr>
        <p:spPr bwMode="auto">
          <a:xfrm>
            <a:off x="5789166" y="3053482"/>
            <a:ext cx="871066" cy="271437"/>
          </a:xfrm>
          <a:prstGeom prst="rect">
            <a:avLst/>
          </a:prstGeom>
          <a:noFill/>
          <a:ln>
            <a:noFill/>
          </a:ln>
          <a:extLst/>
        </p:spPr>
        <p:txBody>
          <a:bodyPr>
            <a:noAutofit/>
          </a:bodyPr>
          <a:lstStyle/>
          <a:p>
            <a:pPr>
              <a:defRPr/>
            </a:pPr>
            <a:r>
              <a:rPr lang="en-US" altLang="zh-CN" sz="1100" b="0" dirty="0">
                <a:solidFill>
                  <a:sysClr val="windowText" lastClr="000000"/>
                </a:solidFill>
                <a:latin typeface="黑体" pitchFamily="49" charset="-122"/>
                <a:ea typeface="黑体" pitchFamily="49" charset="-122"/>
                <a:cs typeface="Times New Roman" pitchFamily="18" charset="0"/>
              </a:rPr>
              <a:t>SIFT</a:t>
            </a:r>
            <a:r>
              <a:rPr lang="zh-CN" altLang="en-US" sz="1100" b="0" dirty="0">
                <a:solidFill>
                  <a:sysClr val="windowText" lastClr="000000"/>
                </a:solidFill>
                <a:latin typeface="黑体" pitchFamily="49" charset="-122"/>
                <a:ea typeface="黑体" pitchFamily="49" charset="-122"/>
                <a:cs typeface="Times New Roman" pitchFamily="18" charset="0"/>
              </a:rPr>
              <a:t>特征</a:t>
            </a:r>
          </a:p>
        </p:txBody>
      </p:sp>
      <p:graphicFrame>
        <p:nvGraphicFramePr>
          <p:cNvPr id="31" name="图表 30"/>
          <p:cNvGraphicFramePr/>
          <p:nvPr/>
        </p:nvGraphicFramePr>
        <p:xfrm>
          <a:off x="4829068" y="3429000"/>
          <a:ext cx="1327108" cy="576064"/>
        </p:xfrm>
        <a:graphic>
          <a:graphicData uri="http://schemas.openxmlformats.org/drawingml/2006/chart">
            <c:chart xmlns:c="http://schemas.openxmlformats.org/drawingml/2006/chart" xmlns:r="http://schemas.openxmlformats.org/officeDocument/2006/relationships" r:id="rId8"/>
          </a:graphicData>
        </a:graphic>
      </p:graphicFrame>
      <p:sp>
        <p:nvSpPr>
          <p:cNvPr id="32" name="TextBox 42"/>
          <p:cNvSpPr txBox="1">
            <a:spLocks noChangeArrowheads="1"/>
          </p:cNvSpPr>
          <p:nvPr/>
        </p:nvSpPr>
        <p:spPr bwMode="auto">
          <a:xfrm>
            <a:off x="5081264" y="3826099"/>
            <a:ext cx="1074912" cy="355054"/>
          </a:xfrm>
          <a:prstGeom prst="rect">
            <a:avLst/>
          </a:prstGeom>
          <a:noFill/>
          <a:ln w="9525">
            <a:noFill/>
            <a:miter lim="800000"/>
            <a:headEnd/>
            <a:tailEnd/>
          </a:ln>
        </p:spPr>
        <p:txBody>
          <a:bodyPr/>
          <a:lstStyle/>
          <a:p>
            <a:r>
              <a:rPr lang="zh-CN" altLang="en-US" sz="1200" b="0" dirty="0">
                <a:solidFill>
                  <a:srgbClr val="000000"/>
                </a:solidFill>
                <a:latin typeface="黑体" pitchFamily="49" charset="-122"/>
                <a:ea typeface="黑体" pitchFamily="49" charset="-122"/>
                <a:cs typeface="Times New Roman" pitchFamily="18" charset="0"/>
              </a:rPr>
              <a:t>高维欧氏空间特征向量</a:t>
            </a:r>
          </a:p>
        </p:txBody>
      </p:sp>
      <p:sp>
        <p:nvSpPr>
          <p:cNvPr id="33" name="下箭头 43"/>
          <p:cNvSpPr>
            <a:spLocks noChangeArrowheads="1"/>
          </p:cNvSpPr>
          <p:nvPr/>
        </p:nvSpPr>
        <p:spPr bwMode="auto">
          <a:xfrm>
            <a:off x="5177958" y="4285054"/>
            <a:ext cx="978218" cy="368082"/>
          </a:xfrm>
          <a:prstGeom prst="downArrow">
            <a:avLst>
              <a:gd name="adj1" fmla="val 50000"/>
              <a:gd name="adj2" fmla="val 50000"/>
            </a:avLst>
          </a:prstGeom>
          <a:ln>
            <a:headEnd/>
            <a:tailEnd/>
          </a:ln>
        </p:spPr>
        <p:style>
          <a:lnRef idx="3">
            <a:schemeClr val="lt1"/>
          </a:lnRef>
          <a:fillRef idx="1">
            <a:schemeClr val="accent2"/>
          </a:fillRef>
          <a:effectRef idx="1">
            <a:schemeClr val="accent2"/>
          </a:effectRef>
          <a:fontRef idx="minor">
            <a:schemeClr val="lt1"/>
          </a:fontRef>
        </p:style>
        <p:txBody>
          <a:bodyPr wrap="none" anchor="ctr">
            <a:spAutoFit/>
          </a:bodyPr>
          <a:lstStyle/>
          <a:p>
            <a:pPr marL="342900" indent="-342900"/>
            <a:r>
              <a:rPr lang="en-US" altLang="zh-CN" sz="1200" b="0" dirty="0">
                <a:latin typeface="黑体" pitchFamily="49" charset="-122"/>
                <a:ea typeface="黑体" pitchFamily="49" charset="-122"/>
              </a:rPr>
              <a:t>SPCA</a:t>
            </a:r>
            <a:endParaRPr lang="zh-CN" altLang="en-US" sz="1200" b="0" dirty="0">
              <a:latin typeface="黑体" pitchFamily="49" charset="-122"/>
              <a:ea typeface="黑体" pitchFamily="49" charset="-122"/>
            </a:endParaRPr>
          </a:p>
        </p:txBody>
      </p:sp>
      <p:graphicFrame>
        <p:nvGraphicFramePr>
          <p:cNvPr id="34" name="图表 33"/>
          <p:cNvGraphicFramePr/>
          <p:nvPr/>
        </p:nvGraphicFramePr>
        <p:xfrm>
          <a:off x="4991268" y="4548689"/>
          <a:ext cx="995331" cy="464487"/>
        </p:xfrm>
        <a:graphic>
          <a:graphicData uri="http://schemas.openxmlformats.org/drawingml/2006/chart">
            <c:chart xmlns:c="http://schemas.openxmlformats.org/drawingml/2006/chart" xmlns:r="http://schemas.openxmlformats.org/officeDocument/2006/relationships" r:id="rId9"/>
          </a:graphicData>
        </a:graphic>
      </p:graphicFrame>
      <p:sp>
        <p:nvSpPr>
          <p:cNvPr id="36" name="TextBox 45"/>
          <p:cNvSpPr txBox="1">
            <a:spLocks noChangeArrowheads="1"/>
          </p:cNvSpPr>
          <p:nvPr/>
        </p:nvSpPr>
        <p:spPr bwMode="auto">
          <a:xfrm>
            <a:off x="4572000" y="4895875"/>
            <a:ext cx="1429891" cy="261317"/>
          </a:xfrm>
          <a:prstGeom prst="rect">
            <a:avLst/>
          </a:prstGeom>
          <a:noFill/>
          <a:ln w="9525">
            <a:noFill/>
            <a:miter lim="800000"/>
            <a:headEnd/>
            <a:tailEnd/>
          </a:ln>
        </p:spPr>
        <p:txBody>
          <a:bodyPr/>
          <a:lstStyle/>
          <a:p>
            <a:r>
              <a:rPr lang="zh-CN" altLang="en-US" sz="1200" b="0" dirty="0">
                <a:solidFill>
                  <a:srgbClr val="000000"/>
                </a:solidFill>
                <a:latin typeface="黑体" pitchFamily="49" charset="-122"/>
                <a:ea typeface="黑体" pitchFamily="49" charset="-122"/>
                <a:cs typeface="Times New Roman" pitchFamily="18" charset="0"/>
              </a:rPr>
              <a:t>低维欧氏空间向量</a:t>
            </a:r>
          </a:p>
        </p:txBody>
      </p:sp>
      <p:sp>
        <p:nvSpPr>
          <p:cNvPr id="37" name="下箭头 46"/>
          <p:cNvSpPr>
            <a:spLocks noChangeArrowheads="1"/>
          </p:cNvSpPr>
          <p:nvPr/>
        </p:nvSpPr>
        <p:spPr bwMode="auto">
          <a:xfrm>
            <a:off x="5116959" y="5197610"/>
            <a:ext cx="978218" cy="368082"/>
          </a:xfrm>
          <a:prstGeom prst="downArrow">
            <a:avLst>
              <a:gd name="adj1" fmla="val 50000"/>
              <a:gd name="adj2" fmla="val 50000"/>
            </a:avLst>
          </a:prstGeom>
          <a:ln>
            <a:headEnd/>
            <a:tailEnd/>
          </a:ln>
        </p:spPr>
        <p:style>
          <a:lnRef idx="3">
            <a:schemeClr val="lt1"/>
          </a:lnRef>
          <a:fillRef idx="1">
            <a:schemeClr val="accent2"/>
          </a:fillRef>
          <a:effectRef idx="1">
            <a:schemeClr val="accent2"/>
          </a:effectRef>
          <a:fontRef idx="minor">
            <a:schemeClr val="lt1"/>
          </a:fontRef>
        </p:style>
        <p:txBody>
          <a:bodyPr wrap="none" anchor="ctr">
            <a:spAutoFit/>
          </a:bodyPr>
          <a:lstStyle/>
          <a:p>
            <a:pPr marL="342900" indent="-342900"/>
            <a:r>
              <a:rPr lang="zh-CN" altLang="en-US" sz="1200" b="0" dirty="0">
                <a:latin typeface="黑体" pitchFamily="49" charset="-122"/>
                <a:ea typeface="黑体" pitchFamily="49" charset="-122"/>
              </a:rPr>
              <a:t>映射</a:t>
            </a:r>
          </a:p>
        </p:txBody>
      </p:sp>
      <p:graphicFrame>
        <p:nvGraphicFramePr>
          <p:cNvPr id="38" name="表格 37"/>
          <p:cNvGraphicFramePr>
            <a:graphicFrameLocks noGrp="1"/>
          </p:cNvGraphicFramePr>
          <p:nvPr/>
        </p:nvGraphicFramePr>
        <p:xfrm>
          <a:off x="4972496" y="5665813"/>
          <a:ext cx="1008063" cy="177165"/>
        </p:xfrm>
        <a:graphic>
          <a:graphicData uri="http://schemas.openxmlformats.org/drawingml/2006/table">
            <a:tbl>
              <a:tblPr/>
              <a:tblGrid>
                <a:gridCol w="201613"/>
                <a:gridCol w="201612"/>
                <a:gridCol w="201613"/>
                <a:gridCol w="201612"/>
                <a:gridCol w="201613"/>
              </a:tblGrid>
              <a:tr h="17145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100" b="0" i="0" u="none" strike="noStrike" cap="none" normalizeH="0" baseline="0" smtClean="0">
                          <a:ln>
                            <a:noFill/>
                          </a:ln>
                          <a:solidFill>
                            <a:srgbClr val="000000"/>
                          </a:solidFill>
                          <a:effectLst/>
                          <a:latin typeface="宋体" pitchFamily="2" charset="-122"/>
                          <a:ea typeface="黑体" pitchFamily="49" charset="-122"/>
                        </a:rPr>
                        <a:t>1</a:t>
                      </a:r>
                    </a:p>
                  </a:txBody>
                  <a:tcPr marL="9525" marR="9525" marT="9525" marB="0" anchor="ctr" horzOverflow="overflow">
                    <a:lnL>
                      <a:noFill/>
                    </a:lnL>
                    <a:lnR>
                      <a:noFill/>
                    </a:lnR>
                    <a:lnT>
                      <a:noFill/>
                    </a:lnT>
                    <a:lnB>
                      <a:noFill/>
                    </a:lnB>
                    <a:lnTlToBr>
                      <a:noFill/>
                    </a:lnTlToBr>
                    <a:lnBlToTr>
                      <a:noFill/>
                    </a:lnBlToTr>
                    <a:solidFill>
                      <a:srgbClr val="0070C0"/>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100" b="0" i="0" u="none" strike="noStrike" cap="none" normalizeH="0" baseline="0" smtClean="0">
                          <a:ln>
                            <a:noFill/>
                          </a:ln>
                          <a:solidFill>
                            <a:srgbClr val="000000"/>
                          </a:solidFill>
                          <a:effectLst/>
                          <a:latin typeface="宋体" pitchFamily="2" charset="-122"/>
                          <a:ea typeface="黑体" pitchFamily="49" charset="-122"/>
                        </a:rPr>
                        <a:t>0</a:t>
                      </a:r>
                    </a:p>
                  </a:txBody>
                  <a:tcPr marL="9525" marR="9525" marT="9525" marB="0" anchor="ctr" horzOverflow="overflow">
                    <a:lnL>
                      <a:noFill/>
                    </a:lnL>
                    <a:lnR>
                      <a:noFill/>
                    </a:lnR>
                    <a:lnT>
                      <a:noFill/>
                    </a:lnT>
                    <a:lnB>
                      <a:noFill/>
                    </a:lnB>
                    <a:lnTlToBr>
                      <a:noFill/>
                    </a:lnTlToBr>
                    <a:lnBlToTr>
                      <a:noFill/>
                    </a:lnBlToTr>
                    <a:solidFill>
                      <a:srgbClr val="0070C0"/>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100" b="0" i="0" u="none" strike="noStrike" cap="none" normalizeH="0" baseline="0" smtClean="0">
                          <a:ln>
                            <a:noFill/>
                          </a:ln>
                          <a:solidFill>
                            <a:srgbClr val="000000"/>
                          </a:solidFill>
                          <a:effectLst/>
                          <a:latin typeface="宋体" pitchFamily="2" charset="-122"/>
                          <a:ea typeface="黑体" pitchFamily="49" charset="-122"/>
                        </a:rPr>
                        <a:t>1</a:t>
                      </a:r>
                    </a:p>
                  </a:txBody>
                  <a:tcPr marL="9525" marR="9525" marT="9525" marB="0" anchor="ctr" horzOverflow="overflow">
                    <a:lnL>
                      <a:noFill/>
                    </a:lnL>
                    <a:lnR>
                      <a:noFill/>
                    </a:lnR>
                    <a:lnT>
                      <a:noFill/>
                    </a:lnT>
                    <a:lnB>
                      <a:noFill/>
                    </a:lnB>
                    <a:lnTlToBr>
                      <a:noFill/>
                    </a:lnTlToBr>
                    <a:lnBlToTr>
                      <a:noFill/>
                    </a:lnBlToTr>
                    <a:solidFill>
                      <a:srgbClr val="0070C0"/>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100" b="0" i="0" u="none" strike="noStrike" cap="none" normalizeH="0" baseline="0" smtClean="0">
                          <a:ln>
                            <a:noFill/>
                          </a:ln>
                          <a:solidFill>
                            <a:srgbClr val="000000"/>
                          </a:solidFill>
                          <a:effectLst/>
                          <a:latin typeface="宋体" pitchFamily="2" charset="-122"/>
                          <a:ea typeface="黑体" pitchFamily="49" charset="-122"/>
                        </a:rPr>
                        <a:t>0</a:t>
                      </a:r>
                    </a:p>
                  </a:txBody>
                  <a:tcPr marL="9525" marR="9525" marT="9525" marB="0" anchor="ctr" horzOverflow="overflow">
                    <a:lnL>
                      <a:noFill/>
                    </a:lnL>
                    <a:lnR>
                      <a:noFill/>
                    </a:lnR>
                    <a:lnT>
                      <a:noFill/>
                    </a:lnT>
                    <a:lnB>
                      <a:noFill/>
                    </a:lnB>
                    <a:lnTlToBr>
                      <a:noFill/>
                    </a:lnTlToBr>
                    <a:lnBlToTr>
                      <a:noFill/>
                    </a:lnBlToTr>
                    <a:solidFill>
                      <a:srgbClr val="0070C0"/>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100" b="0" i="0" u="none" strike="noStrike" cap="none" normalizeH="0" baseline="0" smtClean="0">
                          <a:ln>
                            <a:noFill/>
                          </a:ln>
                          <a:solidFill>
                            <a:srgbClr val="000000"/>
                          </a:solidFill>
                          <a:effectLst/>
                          <a:latin typeface="宋体" pitchFamily="2" charset="-122"/>
                          <a:ea typeface="黑体" pitchFamily="49" charset="-122"/>
                        </a:rPr>
                        <a:t>1</a:t>
                      </a:r>
                    </a:p>
                  </a:txBody>
                  <a:tcPr marL="9525" marR="9525" marT="9525" marB="0" anchor="ctr" horzOverflow="overflow">
                    <a:lnL>
                      <a:noFill/>
                    </a:lnL>
                    <a:lnR>
                      <a:noFill/>
                    </a:lnR>
                    <a:lnT>
                      <a:noFill/>
                    </a:lnT>
                    <a:lnB>
                      <a:noFill/>
                    </a:lnB>
                    <a:lnTlToBr>
                      <a:noFill/>
                    </a:lnTlToBr>
                    <a:lnBlToTr>
                      <a:noFill/>
                    </a:lnBlToTr>
                    <a:solidFill>
                      <a:srgbClr val="0070C0"/>
                    </a:solidFill>
                  </a:tcPr>
                </a:tc>
              </a:tr>
            </a:tbl>
          </a:graphicData>
        </a:graphic>
      </p:graphicFrame>
      <p:sp>
        <p:nvSpPr>
          <p:cNvPr id="39" name="TextBox 48"/>
          <p:cNvSpPr txBox="1">
            <a:spLocks noChangeArrowheads="1"/>
          </p:cNvSpPr>
          <p:nvPr/>
        </p:nvSpPr>
        <p:spPr bwMode="auto">
          <a:xfrm>
            <a:off x="4870301" y="5902350"/>
            <a:ext cx="1645915" cy="334962"/>
          </a:xfrm>
          <a:prstGeom prst="rect">
            <a:avLst/>
          </a:prstGeom>
          <a:noFill/>
          <a:ln w="9525">
            <a:noFill/>
            <a:miter lim="800000"/>
            <a:headEnd/>
            <a:tailEnd/>
          </a:ln>
        </p:spPr>
        <p:txBody>
          <a:bodyPr/>
          <a:lstStyle/>
          <a:p>
            <a:r>
              <a:rPr lang="zh-CN" altLang="en-US" sz="1200" b="0" dirty="0">
                <a:solidFill>
                  <a:srgbClr val="000000"/>
                </a:solidFill>
                <a:latin typeface="黑体" pitchFamily="49" charset="-122"/>
                <a:ea typeface="黑体" pitchFamily="49" charset="-122"/>
                <a:cs typeface="Times New Roman" pitchFamily="18" charset="0"/>
              </a:rPr>
              <a:t>汉明空间向量（编码）</a:t>
            </a:r>
          </a:p>
        </p:txBody>
      </p:sp>
      <p:sp>
        <p:nvSpPr>
          <p:cNvPr id="40" name="左箭头 49"/>
          <p:cNvSpPr>
            <a:spLocks noChangeArrowheads="1"/>
          </p:cNvSpPr>
          <p:nvPr/>
        </p:nvSpPr>
        <p:spPr bwMode="auto">
          <a:xfrm>
            <a:off x="6579741" y="2318187"/>
            <a:ext cx="872053" cy="519678"/>
          </a:xfrm>
          <a:prstGeom prst="leftArrow">
            <a:avLst>
              <a:gd name="adj1" fmla="val 50000"/>
              <a:gd name="adj2" fmla="val 49872"/>
            </a:avLst>
          </a:prstGeom>
          <a:ln>
            <a:headEnd/>
            <a:tailEnd/>
          </a:ln>
        </p:spPr>
        <p:style>
          <a:lnRef idx="3">
            <a:schemeClr val="lt1"/>
          </a:lnRef>
          <a:fillRef idx="1">
            <a:schemeClr val="accent2"/>
          </a:fillRef>
          <a:effectRef idx="1">
            <a:schemeClr val="accent2"/>
          </a:effectRef>
          <a:fontRef idx="minor">
            <a:schemeClr val="lt1"/>
          </a:fontRef>
        </p:style>
        <p:txBody>
          <a:bodyPr wrap="none" anchor="ctr">
            <a:spAutoFit/>
          </a:bodyPr>
          <a:lstStyle/>
          <a:p>
            <a:pPr marL="342900" indent="-342900"/>
            <a:r>
              <a:rPr lang="zh-CN" altLang="en-US" sz="1100" b="0" dirty="0">
                <a:latin typeface="黑体" pitchFamily="49" charset="-122"/>
                <a:ea typeface="黑体" pitchFamily="49" charset="-122"/>
              </a:rPr>
              <a:t>特征提取</a:t>
            </a:r>
          </a:p>
        </p:txBody>
      </p:sp>
      <p:cxnSp>
        <p:nvCxnSpPr>
          <p:cNvPr id="41" name="直接箭头连接符 50"/>
          <p:cNvCxnSpPr>
            <a:cxnSpLocks noChangeShapeType="1"/>
          </p:cNvCxnSpPr>
          <p:nvPr/>
        </p:nvCxnSpPr>
        <p:spPr bwMode="auto">
          <a:xfrm>
            <a:off x="4788024" y="4253161"/>
            <a:ext cx="375128" cy="1588"/>
          </a:xfrm>
          <a:prstGeom prst="straightConnector1">
            <a:avLst/>
          </a:prstGeom>
          <a:noFill/>
          <a:ln w="9525" algn="ctr">
            <a:solidFill>
              <a:schemeClr val="accent2"/>
            </a:solidFill>
            <a:round/>
            <a:headEnd/>
            <a:tailEnd type="arrow" w="med" len="med"/>
          </a:ln>
        </p:spPr>
      </p:cxnSp>
      <p:cxnSp>
        <p:nvCxnSpPr>
          <p:cNvPr id="42" name="直接箭头连接符 51"/>
          <p:cNvCxnSpPr>
            <a:cxnSpLocks noChangeShapeType="1"/>
          </p:cNvCxnSpPr>
          <p:nvPr/>
        </p:nvCxnSpPr>
        <p:spPr bwMode="auto">
          <a:xfrm flipV="1">
            <a:off x="4959796" y="5297513"/>
            <a:ext cx="331788" cy="7937"/>
          </a:xfrm>
          <a:prstGeom prst="straightConnector1">
            <a:avLst/>
          </a:prstGeom>
          <a:noFill/>
          <a:ln w="9525" algn="ctr">
            <a:solidFill>
              <a:schemeClr val="accent2"/>
            </a:solidFill>
            <a:round/>
            <a:headEnd/>
            <a:tailEnd type="arrow" w="med" len="med"/>
          </a:ln>
        </p:spPr>
      </p:cxnSp>
      <p:pic>
        <p:nvPicPr>
          <p:cNvPr id="43" name="Picture 2" descr="未命名"/>
          <p:cNvPicPr>
            <a:picLocks noChangeAspect="1" noChangeArrowheads="1"/>
          </p:cNvPicPr>
          <p:nvPr/>
        </p:nvPicPr>
        <p:blipFill>
          <a:blip r:embed="rId10" cstate="print"/>
          <a:srcRect/>
          <a:stretch>
            <a:fillRect/>
          </a:stretch>
        </p:blipFill>
        <p:spPr bwMode="auto">
          <a:xfrm>
            <a:off x="6084168" y="3756967"/>
            <a:ext cx="2808312" cy="1123950"/>
          </a:xfrm>
          <a:prstGeom prst="rect">
            <a:avLst/>
          </a:prstGeom>
          <a:noFill/>
          <a:ln w="9525">
            <a:noFill/>
            <a:miter lim="800000"/>
            <a:headEnd/>
            <a:tailEnd/>
          </a:ln>
        </p:spPr>
      </p:pic>
      <p:sp>
        <p:nvSpPr>
          <p:cNvPr id="44" name="下箭头标注 19"/>
          <p:cNvSpPr>
            <a:spLocks noChangeArrowheads="1"/>
          </p:cNvSpPr>
          <p:nvPr/>
        </p:nvSpPr>
        <p:spPr bwMode="auto">
          <a:xfrm>
            <a:off x="2858641" y="3059832"/>
            <a:ext cx="1008063" cy="466725"/>
          </a:xfrm>
          <a:prstGeom prst="downArrowCallout">
            <a:avLst>
              <a:gd name="adj1" fmla="val 38818"/>
              <a:gd name="adj2" fmla="val 43917"/>
              <a:gd name="adj3" fmla="val 25000"/>
              <a:gd name="adj4" fmla="val 25269"/>
            </a:avLst>
          </a:prstGeom>
          <a:noFill/>
          <a:ln w="9525" algn="ctr">
            <a:solidFill>
              <a:schemeClr val="accent2"/>
            </a:solidFill>
            <a:round/>
            <a:headEnd/>
            <a:tailEnd/>
          </a:ln>
        </p:spPr>
        <p:txBody>
          <a:bodyPr anchor="ctr">
            <a:spAutoFit/>
          </a:bodyPr>
          <a:lstStyle/>
          <a:p>
            <a:pPr marL="342900" indent="-342900"/>
            <a:endParaRPr lang="zh-CN" altLang="en-US"/>
          </a:p>
        </p:txBody>
      </p:sp>
      <p:sp>
        <p:nvSpPr>
          <p:cNvPr id="45" name="下箭头标注 19"/>
          <p:cNvSpPr>
            <a:spLocks noChangeArrowheads="1"/>
          </p:cNvSpPr>
          <p:nvPr/>
        </p:nvSpPr>
        <p:spPr bwMode="auto">
          <a:xfrm>
            <a:off x="4860032" y="3059832"/>
            <a:ext cx="1008063" cy="466725"/>
          </a:xfrm>
          <a:prstGeom prst="downArrowCallout">
            <a:avLst>
              <a:gd name="adj1" fmla="val 38818"/>
              <a:gd name="adj2" fmla="val 43917"/>
              <a:gd name="adj3" fmla="val 25000"/>
              <a:gd name="adj4" fmla="val 25269"/>
            </a:avLst>
          </a:prstGeom>
          <a:noFill/>
          <a:ln w="9525" algn="ctr">
            <a:solidFill>
              <a:schemeClr val="accent2"/>
            </a:solidFill>
            <a:round/>
            <a:headEnd/>
            <a:tailEnd/>
          </a:ln>
        </p:spPr>
        <p:txBody>
          <a:bodyPr anchor="ctr">
            <a:spAutoFit/>
          </a:bodyPr>
          <a:lstStyle/>
          <a:p>
            <a:pPr marL="342900" indent="-342900"/>
            <a:endParaRPr lang="zh-CN" altLang="en-US"/>
          </a:p>
        </p:txBody>
      </p:sp>
      <p:sp>
        <p:nvSpPr>
          <p:cNvPr id="46" name="圆角矩形 58"/>
          <p:cNvSpPr>
            <a:spLocks noChangeArrowheads="1"/>
          </p:cNvSpPr>
          <p:nvPr/>
        </p:nvSpPr>
        <p:spPr bwMode="auto">
          <a:xfrm>
            <a:off x="179512" y="3535650"/>
            <a:ext cx="1979712" cy="2628662"/>
          </a:xfrm>
          <a:prstGeom prst="roundRect">
            <a:avLst>
              <a:gd name="adj" fmla="val 6662"/>
            </a:avLst>
          </a:prstGeom>
          <a:noFill/>
          <a:ln w="9525">
            <a:noFill/>
            <a:miter lim="800000"/>
            <a:headEnd/>
            <a:tailEnd/>
          </a:ln>
        </p:spPr>
        <p:txBody>
          <a:bodyPr>
            <a:spAutoFit/>
          </a:bodyPr>
          <a:lstStyle/>
          <a:p>
            <a:pPr indent="287338" algn="just">
              <a:spcBef>
                <a:spcPts val="1200"/>
              </a:spcBef>
              <a:buClr>
                <a:schemeClr val="accent2">
                  <a:lumMod val="50000"/>
                </a:schemeClr>
              </a:buClr>
              <a:buFont typeface="Wingdings" pitchFamily="2" charset="2"/>
              <a:buChar char="n"/>
            </a:pPr>
            <a:r>
              <a:rPr lang="zh-CN" altLang="en-US" sz="2000" dirty="0">
                <a:solidFill>
                  <a:schemeClr val="tx1"/>
                </a:solidFill>
                <a:latin typeface="+mj-ea"/>
                <a:ea typeface="+mj-ea"/>
                <a:cs typeface="Times New Roman" pitchFamily="18" charset="0"/>
              </a:rPr>
              <a:t>在</a:t>
            </a:r>
            <a:r>
              <a:rPr lang="zh-CN" altLang="en-US" sz="2000" dirty="0" smtClean="0">
                <a:solidFill>
                  <a:schemeClr val="tx1"/>
                </a:solidFill>
                <a:latin typeface="+mj-ea"/>
                <a:ea typeface="+mj-ea"/>
                <a:cs typeface="Times New Roman" pitchFamily="18" charset="0"/>
              </a:rPr>
              <a:t>传统索引</a:t>
            </a:r>
            <a:r>
              <a:rPr lang="zh-CN" altLang="en-US" sz="2000" dirty="0">
                <a:solidFill>
                  <a:schemeClr val="tx1"/>
                </a:solidFill>
                <a:latin typeface="+mj-ea"/>
                <a:ea typeface="+mj-ea"/>
                <a:cs typeface="Times New Roman" pitchFamily="18" charset="0"/>
              </a:rPr>
              <a:t>算法中引入稀疏</a:t>
            </a:r>
            <a:r>
              <a:rPr lang="zh-CN" altLang="en-US" sz="2000" dirty="0" smtClean="0">
                <a:solidFill>
                  <a:schemeClr val="tx1"/>
                </a:solidFill>
                <a:latin typeface="+mj-ea"/>
                <a:ea typeface="+mj-ea"/>
                <a:cs typeface="Times New Roman" pitchFamily="18" charset="0"/>
              </a:rPr>
              <a:t>主成份</a:t>
            </a:r>
            <a:r>
              <a:rPr lang="zh-CN" altLang="en-US" sz="2000" dirty="0">
                <a:solidFill>
                  <a:schemeClr val="tx1"/>
                </a:solidFill>
                <a:latin typeface="+mj-ea"/>
                <a:ea typeface="+mj-ea"/>
                <a:cs typeface="Times New Roman" pitchFamily="18" charset="0"/>
              </a:rPr>
              <a:t>分析，并设计了全局优化解，使得高维图像索引编码更加有效且可解释</a:t>
            </a:r>
            <a:endParaRPr lang="en-US" altLang="en-US" sz="2000" dirty="0">
              <a:solidFill>
                <a:schemeClr val="tx1"/>
              </a:solidFill>
              <a:latin typeface="+mj-ea"/>
              <a:ea typeface="+mj-ea"/>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linds(horizontal)">
                                      <p:cBhvr>
                                        <p:cTn id="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4"/>
          <p:cNvPicPr>
            <a:picLocks noChangeArrowheads="1"/>
          </p:cNvPicPr>
          <p:nvPr/>
        </p:nvPicPr>
        <p:blipFill>
          <a:blip r:embed="rId2" cstate="print"/>
          <a:srcRect l="-130" t="-513" r="-66" b="-674"/>
          <a:stretch>
            <a:fillRect/>
          </a:stretch>
        </p:blipFill>
        <p:spPr bwMode="auto">
          <a:xfrm>
            <a:off x="251520" y="3984433"/>
            <a:ext cx="4101561" cy="17053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8" name="矩形 4"/>
          <p:cNvSpPr>
            <a:spLocks noChangeArrowheads="1"/>
          </p:cNvSpPr>
          <p:nvPr/>
        </p:nvSpPr>
        <p:spPr bwMode="auto">
          <a:xfrm>
            <a:off x="395536" y="1680177"/>
            <a:ext cx="3888432" cy="1785104"/>
          </a:xfrm>
          <a:prstGeom prst="rect">
            <a:avLst/>
          </a:prstGeom>
          <a:noFill/>
          <a:ln w="9525">
            <a:noFill/>
            <a:miter lim="800000"/>
            <a:headEnd/>
            <a:tailEnd/>
          </a:ln>
        </p:spPr>
        <p:txBody>
          <a:bodyPr wrap="square">
            <a:spAutoFit/>
          </a:bodyPr>
          <a:lstStyle/>
          <a:p>
            <a:pPr marL="0" lvl="1" indent="361950" algn="just">
              <a:spcBef>
                <a:spcPts val="1200"/>
              </a:spcBef>
              <a:buClr>
                <a:schemeClr val="accent6"/>
              </a:buClr>
              <a:buFont typeface="Wingdings" pitchFamily="2" charset="2"/>
              <a:buChar char="u"/>
            </a:pPr>
            <a:r>
              <a:rPr lang="en-US" altLang="zh-CN" sz="2000" b="0" dirty="0" smtClean="0">
                <a:latin typeface="微软雅黑" pitchFamily="34" charset="-122"/>
                <a:ea typeface="微软雅黑" pitchFamily="34" charset="-122"/>
                <a:cs typeface="Times New Roman" pitchFamily="18" charset="0"/>
              </a:rPr>
              <a:t>3D</a:t>
            </a:r>
            <a:r>
              <a:rPr lang="zh-CN" altLang="en-US" sz="2000" b="0" dirty="0">
                <a:latin typeface="微软雅黑" pitchFamily="34" charset="-122"/>
                <a:ea typeface="微软雅黑" pitchFamily="34" charset="-122"/>
                <a:cs typeface="Times New Roman" pitchFamily="18" charset="0"/>
              </a:rPr>
              <a:t>数字</a:t>
            </a:r>
            <a:r>
              <a:rPr lang="zh-CN" altLang="en-US" sz="2000" b="0" dirty="0" smtClean="0">
                <a:latin typeface="微软雅黑" pitchFamily="34" charset="-122"/>
                <a:ea typeface="微软雅黑" pitchFamily="34" charset="-122"/>
                <a:cs typeface="Times New Roman" pitchFamily="18" charset="0"/>
              </a:rPr>
              <a:t>图书资源</a:t>
            </a:r>
            <a:r>
              <a:rPr lang="zh-CN" altLang="en-US" sz="2000" b="0" dirty="0">
                <a:latin typeface="微软雅黑" pitchFamily="34" charset="-122"/>
                <a:ea typeface="微软雅黑" pitchFamily="34" charset="-122"/>
                <a:cs typeface="Times New Roman" pitchFamily="18" charset="0"/>
              </a:rPr>
              <a:t>展示</a:t>
            </a:r>
            <a:r>
              <a:rPr lang="zh-CN" altLang="en-US" sz="2000" b="0" dirty="0" smtClean="0">
                <a:latin typeface="微软雅黑" pitchFamily="34" charset="-122"/>
                <a:ea typeface="微软雅黑" pitchFamily="34" charset="-122"/>
                <a:cs typeface="Times New Roman" pitchFamily="18" charset="0"/>
              </a:rPr>
              <a:t>检索</a:t>
            </a:r>
            <a:endParaRPr lang="en-US" altLang="zh-CN" sz="2000" b="0" dirty="0" smtClean="0">
              <a:latin typeface="微软雅黑" pitchFamily="34" charset="-122"/>
              <a:ea typeface="微软雅黑" pitchFamily="34" charset="-122"/>
              <a:cs typeface="Times New Roman" pitchFamily="18" charset="0"/>
            </a:endParaRPr>
          </a:p>
          <a:p>
            <a:pPr marL="0" lvl="1" indent="361950" algn="just">
              <a:spcBef>
                <a:spcPts val="1200"/>
              </a:spcBef>
              <a:buClr>
                <a:schemeClr val="accent6"/>
              </a:buClr>
              <a:buFont typeface="Wingdings" pitchFamily="2" charset="2"/>
              <a:buChar char="u"/>
            </a:pPr>
            <a:r>
              <a:rPr lang="zh-CN" altLang="en-US" sz="2000" b="0" dirty="0" smtClean="0">
                <a:latin typeface="微软雅黑" pitchFamily="34" charset="-122"/>
                <a:ea typeface="微软雅黑" pitchFamily="34" charset="-122"/>
                <a:cs typeface="Times New Roman" pitchFamily="18" charset="0"/>
              </a:rPr>
              <a:t>图书跨媒体资源融合阅读</a:t>
            </a:r>
            <a:endParaRPr lang="en-US" altLang="zh-CN" sz="2000" b="0" dirty="0" smtClean="0">
              <a:latin typeface="微软雅黑" pitchFamily="34" charset="-122"/>
              <a:ea typeface="微软雅黑" pitchFamily="34" charset="-122"/>
              <a:cs typeface="Times New Roman" pitchFamily="18" charset="0"/>
            </a:endParaRPr>
          </a:p>
          <a:p>
            <a:pPr marL="0" lvl="1" indent="361950" algn="just">
              <a:spcBef>
                <a:spcPts val="1200"/>
              </a:spcBef>
              <a:buClr>
                <a:schemeClr val="accent6"/>
              </a:buClr>
              <a:buFont typeface="Wingdings" pitchFamily="2" charset="2"/>
              <a:buChar char="u"/>
            </a:pPr>
            <a:r>
              <a:rPr lang="zh-CN" altLang="en-US" sz="2000" b="0" dirty="0" smtClean="0">
                <a:latin typeface="微软雅黑" pitchFamily="34" charset="-122"/>
                <a:ea typeface="微软雅黑" pitchFamily="34" charset="-122"/>
                <a:cs typeface="Times New Roman" pitchFamily="18" charset="0"/>
              </a:rPr>
              <a:t>基于语音识别的阅读交互</a:t>
            </a:r>
            <a:endParaRPr lang="en-US" altLang="zh-CN" sz="2000" b="0" dirty="0" smtClean="0">
              <a:latin typeface="微软雅黑" pitchFamily="34" charset="-122"/>
              <a:ea typeface="微软雅黑" pitchFamily="34" charset="-122"/>
              <a:cs typeface="Times New Roman" pitchFamily="18" charset="0"/>
            </a:endParaRPr>
          </a:p>
          <a:p>
            <a:pPr marL="0" lvl="1" indent="361950" algn="just">
              <a:spcBef>
                <a:spcPts val="1200"/>
              </a:spcBef>
              <a:buClr>
                <a:schemeClr val="accent6"/>
              </a:buClr>
              <a:buFont typeface="Wingdings" pitchFamily="2" charset="2"/>
              <a:buChar char="u"/>
            </a:pPr>
            <a:r>
              <a:rPr lang="zh-CN" altLang="en-US" sz="2000" b="0" dirty="0" smtClean="0">
                <a:latin typeface="微软雅黑" pitchFamily="34" charset="-122"/>
                <a:ea typeface="微软雅黑" pitchFamily="34" charset="-122"/>
                <a:cs typeface="Times New Roman" pitchFamily="18" charset="0"/>
              </a:rPr>
              <a:t>基于</a:t>
            </a:r>
            <a:r>
              <a:rPr lang="zh-CN" altLang="en-US" sz="2000" b="0" dirty="0" smtClean="0">
                <a:latin typeface="微软雅黑" pitchFamily="34" charset="-122"/>
                <a:ea typeface="微软雅黑" pitchFamily="34" charset="-122"/>
                <a:cs typeface="Times New Roman" pitchFamily="18" charset="0"/>
              </a:rPr>
              <a:t>模板匹配的手势</a:t>
            </a:r>
            <a:r>
              <a:rPr lang="zh-CN" altLang="en-US" sz="2000" b="0" dirty="0" smtClean="0">
                <a:latin typeface="微软雅黑" pitchFamily="34" charset="-122"/>
                <a:ea typeface="微软雅黑" pitchFamily="34" charset="-122"/>
                <a:cs typeface="Times New Roman" pitchFamily="18" charset="0"/>
              </a:rPr>
              <a:t>识别交互</a:t>
            </a:r>
            <a:endParaRPr lang="zh-CN" altLang="en-US" sz="2000" dirty="0">
              <a:latin typeface="Times New Roman" pitchFamily="18" charset="0"/>
              <a:ea typeface="微软雅黑" pitchFamily="34" charset="-122"/>
              <a:cs typeface="Times New Roman" pitchFamily="18" charset="0"/>
            </a:endParaRPr>
          </a:p>
        </p:txBody>
      </p:sp>
      <p:pic>
        <p:nvPicPr>
          <p:cNvPr id="39" name="Picture 2"/>
          <p:cNvPicPr>
            <a:picLocks noChangeAspect="1" noChangeArrowheads="1"/>
          </p:cNvPicPr>
          <p:nvPr/>
        </p:nvPicPr>
        <p:blipFill>
          <a:blip r:embed="rId3" cstate="print">
            <a:extLst>
              <a:ext uri="{28A0092B-C50C-407E-A947-70E740481C1C}"/>
            </a:extLst>
          </a:blip>
          <a:srcRect/>
          <a:stretch>
            <a:fillRect/>
          </a:stretch>
        </p:blipFill>
        <p:spPr bwMode="auto">
          <a:xfrm>
            <a:off x="2621514" y="5124591"/>
            <a:ext cx="1593821" cy="6086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ext uri="{91240B29-F687-4F45-9708-019B960494DF}"/>
          </a:extLst>
        </p:spPr>
      </p:pic>
      <p:pic>
        <p:nvPicPr>
          <p:cNvPr id="41" name="Picture 2"/>
          <p:cNvPicPr>
            <a:picLocks noChangeAspect="1" noChangeArrowheads="1"/>
          </p:cNvPicPr>
          <p:nvPr/>
        </p:nvPicPr>
        <p:blipFill>
          <a:blip r:embed="rId4" cstate="print"/>
          <a:srcRect/>
          <a:stretch>
            <a:fillRect/>
          </a:stretch>
        </p:blipFill>
        <p:spPr bwMode="auto">
          <a:xfrm>
            <a:off x="4643438" y="2281915"/>
            <a:ext cx="4092455" cy="32146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标题 1"/>
          <p:cNvSpPr>
            <a:spLocks noGrp="1"/>
          </p:cNvSpPr>
          <p:nvPr>
            <p:ph type="title"/>
          </p:nvPr>
        </p:nvSpPr>
        <p:spPr>
          <a:xfrm>
            <a:off x="323528" y="188640"/>
            <a:ext cx="8712968" cy="868958"/>
          </a:xfrm>
        </p:spPr>
        <p:txBody>
          <a:bodyPr>
            <a:normAutofit/>
          </a:bodyPr>
          <a:lstStyle/>
          <a:p>
            <a:pPr marL="0" lvl="1"/>
            <a:r>
              <a:rPr lang="zh-CN" altLang="en-US" sz="3600" b="1" dirty="0" smtClean="0">
                <a:latin typeface="微软雅黑" pitchFamily="34" charset="-122"/>
                <a:ea typeface="微软雅黑" pitchFamily="34" charset="-122"/>
              </a:rPr>
              <a:t>阅读服务</a:t>
            </a:r>
            <a:r>
              <a:rPr lang="en-US" altLang="zh-CN" sz="2800" b="1" dirty="0" smtClean="0">
                <a:latin typeface="微软雅黑" pitchFamily="34" charset="-122"/>
                <a:ea typeface="微软雅黑" pitchFamily="34" charset="-122"/>
              </a:rPr>
              <a:t>—</a:t>
            </a:r>
            <a:r>
              <a:rPr lang="zh-CN" altLang="en-US" sz="2800" b="1" dirty="0" smtClean="0">
                <a:latin typeface="微软雅黑" pitchFamily="34" charset="-122"/>
                <a:ea typeface="微软雅黑" pitchFamily="34" charset="-122"/>
              </a:rPr>
              <a:t>新型阅读体验</a:t>
            </a:r>
            <a:r>
              <a:rPr lang="zh-CN" altLang="en-US" sz="2200" b="1" dirty="0" smtClean="0">
                <a:latin typeface="微软雅黑" pitchFamily="34" charset="-122"/>
                <a:ea typeface="微软雅黑" pitchFamily="34" charset="-122"/>
              </a:rPr>
              <a:t>（沉浸式阅读技术与平台）</a:t>
            </a:r>
            <a:endParaRPr lang="zh-CN" altLang="en-US" sz="2200" b="1" dirty="0">
              <a:latin typeface="微软雅黑" pitchFamily="34" charset="-122"/>
              <a:ea typeface="微软雅黑"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500"/>
                                        <p:tgtEl>
                                          <p:spTgt spid="37"/>
                                        </p:tgtEl>
                                      </p:cBhvr>
                                    </p:animEffect>
                                  </p:childTnLst>
                                </p:cTn>
                              </p:par>
                              <p:par>
                                <p:cTn id="12" presetID="10" presetClass="entr" presetSubtype="0" fill="hold" nodeType="with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fade">
                                      <p:cBhvr>
                                        <p:cTn id="1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暗香扑面">
  <a:themeElements>
    <a:clrScheme name="暗香扑面">
      <a:dk1>
        <a:sysClr val="windowText" lastClr="000000"/>
      </a:dk1>
      <a:lt1>
        <a:sysClr val="window" lastClr="FFFFFF"/>
      </a:lt1>
      <a:dk2>
        <a:srgbClr val="2F2F2F"/>
      </a:dk2>
      <a:lt2>
        <a:srgbClr val="FFFFF4"/>
      </a:lt2>
      <a:accent1>
        <a:srgbClr val="918415"/>
      </a:accent1>
      <a:accent2>
        <a:srgbClr val="C47546"/>
      </a:accent2>
      <a:accent3>
        <a:srgbClr val="AFB591"/>
      </a:accent3>
      <a:accent4>
        <a:srgbClr val="B9945B"/>
      </a:accent4>
      <a:accent5>
        <a:srgbClr val="85ADBC"/>
      </a:accent5>
      <a:accent6>
        <a:srgbClr val="E5B440"/>
      </a:accent6>
      <a:hlink>
        <a:srgbClr val="00D5D5"/>
      </a:hlink>
      <a:folHlink>
        <a:srgbClr val="DD00DD"/>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暗香扑面">
      <a:fillStyleLst>
        <a:solidFill>
          <a:schemeClr val="phClr"/>
        </a:solidFill>
        <a:gradFill rotWithShape="1">
          <a:gsLst>
            <a:gs pos="0">
              <a:schemeClr val="phClr">
                <a:tint val="98000"/>
                <a:satMod val="220000"/>
              </a:schemeClr>
            </a:gs>
            <a:gs pos="31000">
              <a:schemeClr val="phClr">
                <a:tint val="30000"/>
                <a:satMod val="150000"/>
              </a:schemeClr>
            </a:gs>
            <a:gs pos="91000">
              <a:schemeClr val="phClr">
                <a:tint val="96000"/>
              </a:schemeClr>
            </a:gs>
          </a:gsLst>
          <a:path path="circle">
            <a:fillToRect l="50000" t="150000" r="50000"/>
          </a:path>
        </a:gradFill>
        <a:blipFill>
          <a:blip xmlns:r="http://schemas.openxmlformats.org/officeDocument/2006/relationships" r:embed="rId1">
            <a:duotone>
              <a:schemeClr val="phClr">
                <a:shade val="28000"/>
                <a:satMod val="100000"/>
              </a:schemeClr>
              <a:schemeClr val="phClr">
                <a:tint val="100000"/>
                <a:satMod val="200000"/>
              </a:schemeClr>
            </a:duotone>
          </a:blip>
          <a:tile tx="0" ty="0" sx="80000" sy="80000" flip="none" algn="tl"/>
        </a:blip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63500">
              <a:schemeClr val="phClr">
                <a:alpha val="45000"/>
                <a:satMod val="110000"/>
              </a:schemeClr>
            </a:glow>
          </a:effectLst>
        </a:effectStyle>
        <a:effectStyle>
          <a:effectLst>
            <a:outerShdw blurRad="34925" dist="31750" dir="5400000" algn="tl" rotWithShape="0">
              <a:srgbClr val="000000">
                <a:alpha val="50000"/>
              </a:srgbClr>
            </a:outerShdw>
          </a:effectLst>
          <a:scene3d>
            <a:camera prst="orthographicFront">
              <a:rot lat="0" lon="0" rev="0"/>
            </a:camera>
            <a:lightRig rig="flood" dir="t">
              <a:rot lat="0" lon="0" rev="5400000"/>
            </a:lightRig>
          </a:scene3d>
          <a:sp3d contourW="9525" prstMaterial="dkEdge">
            <a:bevelT w="12000" h="24150"/>
            <a:contourClr>
              <a:schemeClr val="phClr">
                <a:satMod val="110000"/>
              </a:schemeClr>
            </a:contourClr>
          </a:sp3d>
        </a:effectStyle>
        <a:effectStyle>
          <a:effectLst>
            <a:outerShdw blurRad="50800" dist="31750" dir="5400000" algn="tl" rotWithShape="0">
              <a:srgbClr val="000000">
                <a:alpha val="50000"/>
              </a:srgbClr>
            </a:outerShdw>
          </a:effectLst>
          <a:scene3d>
            <a:camera prst="orthographicFront">
              <a:rot lat="0" lon="0" rev="0"/>
            </a:camera>
            <a:lightRig rig="flood" dir="t">
              <a:rot lat="0" lon="0" rev="5400000"/>
            </a:lightRig>
          </a:scene3d>
          <a:sp3d contourW="18700" prstMaterial="dkEdge">
            <a:bevelT w="44450" h="80600"/>
            <a:contourClr>
              <a:schemeClr val="phClr">
                <a:satMod val="110000"/>
              </a:schemeClr>
            </a:contourClr>
          </a:sp3d>
        </a:effectStyle>
      </a:effectStyleLst>
      <a:bgFillStyleLst>
        <a:solidFill>
          <a:schemeClr val="phClr"/>
        </a:solidFill>
        <a:gradFill rotWithShape="1">
          <a:gsLst>
            <a:gs pos="0">
              <a:schemeClr val="phClr">
                <a:shade val="70000"/>
                <a:satMod val="1000000"/>
              </a:schemeClr>
            </a:gs>
            <a:gs pos="31000">
              <a:schemeClr val="phClr">
                <a:shade val="85000"/>
                <a:satMod val="450000"/>
              </a:schemeClr>
            </a:gs>
            <a:gs pos="100000">
              <a:schemeClr val="phClr">
                <a:tint val="70000"/>
                <a:satMod val="300000"/>
              </a:schemeClr>
            </a:gs>
          </a:gsLst>
          <a:path path="circle">
            <a:fillToRect l="50000" t="150000" r="50000"/>
          </a:path>
        </a:gradFill>
        <a:blipFill>
          <a:blip xmlns:r="http://schemas.openxmlformats.org/officeDocument/2006/relationships" r:embed="rId2">
            <a:duotone>
              <a:schemeClr val="phClr">
                <a:tint val="100000"/>
                <a:shade val="70000"/>
                <a:hueMod val="100000"/>
                <a:satMod val="100000"/>
              </a:schemeClr>
              <a:schemeClr val="phClr">
                <a:tint val="90000"/>
                <a:shade val="100000"/>
                <a:hueMod val="100000"/>
                <a:satMod val="10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研制报告Ver1.12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研制报告Ver1.12">
    <a:majorFont>
      <a:latin typeface="Verdana"/>
      <a:ea typeface="黑体"/>
      <a:cs typeface=""/>
    </a:majorFont>
    <a:minorFont>
      <a:latin typeface="Verdana"/>
      <a:ea typeface="黑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研制报告Ver1.12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研制报告Ver1.12">
    <a:majorFont>
      <a:latin typeface="Verdana"/>
      <a:ea typeface="黑体"/>
      <a:cs typeface=""/>
    </a:majorFont>
    <a:minorFont>
      <a:latin typeface="Verdana"/>
      <a:ea typeface="黑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研制报告Ver1.12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研制报告Ver1.12">
    <a:majorFont>
      <a:latin typeface="Verdana"/>
      <a:ea typeface="黑体"/>
      <a:cs typeface=""/>
    </a:majorFont>
    <a:minorFont>
      <a:latin typeface="Verdana"/>
      <a:ea typeface="黑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研制报告Ver1.12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研制报告Ver1.12">
    <a:majorFont>
      <a:latin typeface="Verdana"/>
      <a:ea typeface="黑体"/>
      <a:cs typeface=""/>
    </a:majorFont>
    <a:minorFont>
      <a:latin typeface="Verdana"/>
      <a:ea typeface="黑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Aspect</Template>
  <TotalTime>1014</TotalTime>
  <Words>1029</Words>
  <Application>Microsoft Office PowerPoint</Application>
  <PresentationFormat>全屏显示(4:3)</PresentationFormat>
  <Paragraphs>226</Paragraphs>
  <Slides>21</Slides>
  <Notes>0</Notes>
  <HiddenSlides>0</HiddenSlides>
  <MMClips>0</MMClips>
  <ScaleCrop>false</ScaleCrop>
  <HeadingPairs>
    <vt:vector size="4" baseType="variant">
      <vt:variant>
        <vt:lpstr>主题</vt:lpstr>
      </vt:variant>
      <vt:variant>
        <vt:i4>1</vt:i4>
      </vt:variant>
      <vt:variant>
        <vt:lpstr>幻灯片标题</vt:lpstr>
      </vt:variant>
      <vt:variant>
        <vt:i4>21</vt:i4>
      </vt:variant>
    </vt:vector>
  </HeadingPairs>
  <TitlesOfParts>
    <vt:vector size="22" baseType="lpstr">
      <vt:lpstr>暗香扑面</vt:lpstr>
      <vt:lpstr>CADAL二期技术工作进展</vt:lpstr>
      <vt:lpstr>提纲</vt:lpstr>
      <vt:lpstr>阅读服务</vt:lpstr>
      <vt:lpstr>阅读服务—新型阅读模式（主动信息服务技术与平台）</vt:lpstr>
      <vt:lpstr>阅读服务—新型存储（云存储管理平台）</vt:lpstr>
      <vt:lpstr>阅读服务—新型存储（云存储管理平台）</vt:lpstr>
      <vt:lpstr>阅读服务—新型存储（云存储管理平台）</vt:lpstr>
      <vt:lpstr>阅读服务—新型存储（云存储管理平台）</vt:lpstr>
      <vt:lpstr>阅读服务—新型阅读体验（沉浸式阅读技术与平台）</vt:lpstr>
      <vt:lpstr>阅读服务—新型阅读体验（沉浸式阅读技术与平台）</vt:lpstr>
      <vt:lpstr>阅读服务—新型阅读体验（沉浸式阅读技术与平台）</vt:lpstr>
      <vt:lpstr>知识服务</vt:lpstr>
      <vt:lpstr>知识服务</vt:lpstr>
      <vt:lpstr>知识服务：多媒体语义分析与知识组织</vt:lpstr>
      <vt:lpstr>知识服务：多媒体语义分析与知识组织</vt:lpstr>
      <vt:lpstr>知识服务：多媒体语义分析与知识组织</vt:lpstr>
      <vt:lpstr>知识服务：跨媒体综合信息服务</vt:lpstr>
      <vt:lpstr>知识服务：跨媒体综合信息服务</vt:lpstr>
      <vt:lpstr>知识服务：跨媒体综合信息服务</vt:lpstr>
      <vt:lpstr>知识服务：跨媒体综合信息服务</vt:lpstr>
      <vt:lpstr>谢谢!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CADAL二期技术工作进展</dc:title>
  <dc:creator>lenovo</dc:creator>
  <cp:lastModifiedBy>lenovo</cp:lastModifiedBy>
  <cp:revision>103</cp:revision>
  <dcterms:created xsi:type="dcterms:W3CDTF">2011-06-26T08:11:07Z</dcterms:created>
  <dcterms:modified xsi:type="dcterms:W3CDTF">2011-07-14T00:16:53Z</dcterms:modified>
</cp:coreProperties>
</file>